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7" r:id="rId2"/>
    <p:sldId id="389" r:id="rId3"/>
    <p:sldId id="385" r:id="rId4"/>
    <p:sldId id="386" r:id="rId5"/>
    <p:sldId id="291" r:id="rId6"/>
    <p:sldId id="265" r:id="rId7"/>
    <p:sldId id="331" r:id="rId8"/>
    <p:sldId id="270" r:id="rId9"/>
    <p:sldId id="269" r:id="rId10"/>
    <p:sldId id="272" r:id="rId11"/>
    <p:sldId id="277" r:id="rId12"/>
    <p:sldId id="274" r:id="rId13"/>
    <p:sldId id="387" r:id="rId14"/>
    <p:sldId id="332" r:id="rId15"/>
    <p:sldId id="334" r:id="rId16"/>
    <p:sldId id="333" r:id="rId17"/>
    <p:sldId id="278" r:id="rId18"/>
    <p:sldId id="336" r:id="rId19"/>
    <p:sldId id="279" r:id="rId20"/>
    <p:sldId id="282" r:id="rId21"/>
    <p:sldId id="283" r:id="rId22"/>
    <p:sldId id="285" r:id="rId23"/>
    <p:sldId id="293" r:id="rId24"/>
    <p:sldId id="286" r:id="rId25"/>
    <p:sldId id="290" r:id="rId26"/>
    <p:sldId id="342" r:id="rId27"/>
    <p:sldId id="339" r:id="rId28"/>
    <p:sldId id="341" r:id="rId29"/>
    <p:sldId id="343" r:id="rId30"/>
    <p:sldId id="305" r:id="rId31"/>
    <p:sldId id="306" r:id="rId32"/>
    <p:sldId id="307" r:id="rId33"/>
    <p:sldId id="308" r:id="rId34"/>
    <p:sldId id="349" r:id="rId35"/>
    <p:sldId id="309" r:id="rId36"/>
    <p:sldId id="310" r:id="rId37"/>
    <p:sldId id="312" r:id="rId38"/>
    <p:sldId id="313" r:id="rId39"/>
    <p:sldId id="372" r:id="rId40"/>
    <p:sldId id="374" r:id="rId41"/>
    <p:sldId id="375" r:id="rId42"/>
    <p:sldId id="384" r:id="rId43"/>
    <p:sldId id="383" r:id="rId44"/>
    <p:sldId id="382" r:id="rId45"/>
    <p:sldId id="357" r:id="rId46"/>
    <p:sldId id="355" r:id="rId47"/>
    <p:sldId id="358" r:id="rId48"/>
    <p:sldId id="366" r:id="rId49"/>
    <p:sldId id="365" r:id="rId50"/>
    <p:sldId id="364" r:id="rId51"/>
    <p:sldId id="363" r:id="rId52"/>
    <p:sldId id="388" r:id="rId53"/>
    <p:sldId id="328" r:id="rId54"/>
    <p:sldId id="33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/>
    <p:restoredTop sz="94599"/>
  </p:normalViewPr>
  <p:slideViewPr>
    <p:cSldViewPr snapToGrid="0" snapToObjects="1" showGuides="1">
      <p:cViewPr>
        <p:scale>
          <a:sx n="58" d="100"/>
          <a:sy n="58" d="100"/>
        </p:scale>
        <p:origin x="-198" y="-2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6EF8-78E4-B64B-80EF-B44FB4CABD75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A7EB4-B732-BC4A-B541-B7E2805F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3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8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8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1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19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9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01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1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5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1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19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12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61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7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7EB4-B732-BC4A-B541-B7E2805FB7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9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6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88B5-024D-D240-857C-4A7D8972AF2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907D-F127-1649-8D91-34A41D0B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19100"/>
            <a:ext cx="4704554" cy="612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0100" y="419100"/>
            <a:ext cx="6108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000" dirty="0" smtClean="0"/>
          </a:p>
          <a:p>
            <a:pPr algn="ctr"/>
            <a:r>
              <a:rPr lang="el-GR" sz="3000" dirty="0" smtClean="0"/>
              <a:t>ΠΟΙΑ ΕΙΝΑΙ Η ΛΕΙΤΟΥΡΓΙΑ ΤΩΝ </a:t>
            </a:r>
          </a:p>
          <a:p>
            <a:pPr algn="ctr"/>
            <a:r>
              <a:rPr lang="el-GR" sz="3000" dirty="0" smtClean="0"/>
              <a:t>ΡΥΘΜΙΣΤΙΚΩΝ ΔΙΑΛΥΜΑΤΩΝ </a:t>
            </a:r>
          </a:p>
          <a:p>
            <a:pPr algn="ctr"/>
            <a:r>
              <a:rPr lang="el-GR" sz="3000" dirty="0" smtClean="0"/>
              <a:t>ΣΤΟΝ ΟΡΓΑΝΙΣΜΟ </a:t>
            </a:r>
          </a:p>
          <a:p>
            <a:pPr algn="ctr"/>
            <a:r>
              <a:rPr lang="el-GR" sz="3000" dirty="0" smtClean="0"/>
              <a:t>ΚΑΙ ΠΟΙΑ Η ΣΥΜΒΟΛΗ ΤΟΥΣ </a:t>
            </a:r>
          </a:p>
          <a:p>
            <a:pPr algn="ctr"/>
            <a:r>
              <a:rPr lang="el-GR" sz="3000" dirty="0" smtClean="0"/>
              <a:t>ΣΤΗ ΡΥΘΜΙΣΗ ΤΗΣ </a:t>
            </a:r>
          </a:p>
          <a:p>
            <a:pPr algn="ctr"/>
            <a:r>
              <a:rPr lang="el-GR" sz="3000" dirty="0" smtClean="0"/>
              <a:t>ΟΞΕΟΒΑΣΙΚΗΣ ΙΣΟΡΡΟΠΙΑΣ;</a:t>
            </a:r>
          </a:p>
          <a:p>
            <a:pPr algn="ctr"/>
            <a:endParaRPr lang="el-GR" sz="3000" dirty="0"/>
          </a:p>
          <a:p>
            <a:pPr algn="ctr"/>
            <a:endParaRPr lang="el-GR" sz="3000" dirty="0"/>
          </a:p>
          <a:p>
            <a:pPr algn="ctr"/>
            <a:endParaRPr lang="el-GR" sz="3000" dirty="0" smtClean="0"/>
          </a:p>
          <a:p>
            <a:pPr algn="ctr"/>
            <a:r>
              <a:rPr lang="el-GR" sz="2600" dirty="0" smtClean="0"/>
              <a:t>Ελένη Α. Φράγκου </a:t>
            </a:r>
          </a:p>
          <a:p>
            <a:pPr algn="ctr"/>
            <a:r>
              <a:rPr lang="el-GR" sz="2600" dirty="0" smtClean="0"/>
              <a:t>Νεφρολόγος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1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ΟΞΕΑ ΚΑΙ ΒΑΣΕΙΣ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67159" y="1325563"/>
            <a:ext cx="11101569" cy="523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ΝΟΜΟΣ ΧΗΜΙΚΗΣ ΙΣΟΡΡΟΠΙΑΣ  Ή ΔΡΑΣΗΣ ΜΑΖΩΝ</a:t>
            </a:r>
            <a:endParaRPr lang="el-GR" sz="2400" b="1" u="sng" dirty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ΗΑ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b="1" dirty="0">
                <a:solidFill>
                  <a:srgbClr val="FF0000"/>
                </a:solidFill>
              </a:rPr>
              <a:t> Η</a:t>
            </a:r>
            <a:r>
              <a:rPr lang="el-GR" sz="2400" b="1" baseline="30000" dirty="0">
                <a:solidFill>
                  <a:srgbClr val="FF0000"/>
                </a:solidFill>
              </a:rPr>
              <a:t>+</a:t>
            </a:r>
            <a:r>
              <a:rPr lang="el-GR" sz="2400" b="1" dirty="0">
                <a:solidFill>
                  <a:srgbClr val="FF0000"/>
                </a:solidFill>
              </a:rPr>
              <a:t> + 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-</a:t>
            </a:r>
          </a:p>
          <a:p>
            <a:pPr algn="ctr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Ka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= [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+</a:t>
            </a:r>
            <a:r>
              <a:rPr lang="el-GR" sz="2400" b="1" dirty="0" smtClean="0">
                <a:solidFill>
                  <a:srgbClr val="FF0000"/>
                </a:solidFill>
              </a:rPr>
              <a:t>]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</a:rPr>
              <a:t>[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l-GR" sz="2400" b="1" baseline="30000" dirty="0">
                <a:solidFill>
                  <a:srgbClr val="FF0000"/>
                </a:solidFill>
              </a:rPr>
              <a:t>-</a:t>
            </a:r>
            <a:r>
              <a:rPr lang="el-GR" sz="2400" b="1" dirty="0">
                <a:solidFill>
                  <a:srgbClr val="FF0000"/>
                </a:solidFill>
              </a:rPr>
              <a:t>] / [</a:t>
            </a:r>
            <a:r>
              <a:rPr lang="en-US" sz="2400" b="1" dirty="0">
                <a:solidFill>
                  <a:srgbClr val="FF0000"/>
                </a:solidFill>
              </a:rPr>
              <a:t>HA</a:t>
            </a:r>
            <a:r>
              <a:rPr lang="el-GR" sz="2400" b="1" dirty="0" smtClean="0">
                <a:solidFill>
                  <a:srgbClr val="FF0000"/>
                </a:solidFill>
              </a:rPr>
              <a:t>]</a:t>
            </a:r>
          </a:p>
          <a:p>
            <a:pPr algn="ctr">
              <a:buNone/>
              <a:defRPr/>
            </a:pPr>
            <a:endParaRPr lang="el-GR" sz="2400" dirty="0"/>
          </a:p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Ισχυρά οξέα: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l-GR" sz="2400" dirty="0" smtClean="0"/>
              <a:t>Πλήρως ιοντισμένα </a:t>
            </a:r>
            <a:r>
              <a:rPr lang="el-GR" sz="2400" b="1" dirty="0" smtClean="0">
                <a:solidFill>
                  <a:srgbClr val="0070C0"/>
                </a:solidFill>
              </a:rPr>
              <a:t>σε φυσιολογικό </a:t>
            </a:r>
            <a:r>
              <a:rPr lang="en-US" sz="2400" b="1" dirty="0" smtClean="0">
                <a:solidFill>
                  <a:srgbClr val="0070C0"/>
                </a:solidFill>
              </a:rPr>
              <a:t>pH</a:t>
            </a:r>
            <a:r>
              <a:rPr lang="el-GR" sz="2400" b="1" dirty="0">
                <a:solidFill>
                  <a:srgbClr val="0070C0"/>
                </a:solidFill>
              </a:rPr>
              <a:t> </a:t>
            </a:r>
            <a:r>
              <a:rPr lang="el-GR" sz="2400" dirty="0" smtClean="0"/>
              <a:t>και έχουν υψηλή </a:t>
            </a:r>
            <a:r>
              <a:rPr lang="en-US" sz="2400" dirty="0" smtClean="0"/>
              <a:t>pKa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                                                                 </a:t>
            </a:r>
            <a:r>
              <a:rPr lang="en-US" sz="2400" dirty="0" smtClean="0"/>
              <a:t>HCl</a:t>
            </a:r>
            <a:r>
              <a:rPr lang="el-GR" sz="2400" dirty="0" smtClean="0"/>
              <a:t>  </a:t>
            </a:r>
            <a:r>
              <a:rPr lang="el-GR" sz="2400" dirty="0" smtClean="0">
                <a:sym typeface="Symbol" charset="2"/>
              </a:rPr>
              <a:t></a:t>
            </a:r>
            <a:r>
              <a:rPr lang="el-GR" sz="2400" dirty="0" smtClean="0"/>
              <a:t>  </a:t>
            </a:r>
            <a:r>
              <a:rPr lang="en-US" sz="2400" dirty="0" smtClean="0"/>
              <a:t>H</a:t>
            </a:r>
            <a:r>
              <a:rPr lang="el-GR" sz="2400" baseline="30000" dirty="0"/>
              <a:t>+</a:t>
            </a:r>
            <a:r>
              <a:rPr lang="el-GR" sz="2400" dirty="0"/>
              <a:t> </a:t>
            </a:r>
            <a:r>
              <a:rPr lang="el-GR" sz="2400" dirty="0" smtClean="0"/>
              <a:t>  + </a:t>
            </a:r>
            <a:r>
              <a:rPr lang="en-US" sz="2400" dirty="0"/>
              <a:t>Cl</a:t>
            </a:r>
            <a:r>
              <a:rPr lang="el-GR" sz="2400" baseline="30000" dirty="0"/>
              <a:t>-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                                                             </a:t>
            </a:r>
            <a:r>
              <a:rPr lang="en-US" sz="2400" dirty="0" smtClean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SO</a:t>
            </a:r>
            <a:r>
              <a:rPr lang="el-GR" sz="2400" baseline="-25000" dirty="0" smtClean="0"/>
              <a:t>4 </a:t>
            </a:r>
            <a:r>
              <a:rPr lang="el-GR" sz="2400" dirty="0" smtClean="0"/>
              <a:t> </a:t>
            </a:r>
            <a:r>
              <a:rPr lang="el-GR" sz="2400" dirty="0">
                <a:sym typeface="Symbol" charset="2"/>
              </a:rPr>
              <a:t></a:t>
            </a:r>
            <a:r>
              <a:rPr lang="el-GR" sz="2400" dirty="0"/>
              <a:t> </a:t>
            </a:r>
            <a:r>
              <a:rPr lang="el-GR" sz="2400" dirty="0" smtClean="0"/>
              <a:t> 2</a:t>
            </a:r>
            <a:r>
              <a:rPr lang="en-US" sz="2400" dirty="0"/>
              <a:t>H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n-US" sz="2400" dirty="0"/>
              <a:t>SO</a:t>
            </a:r>
            <a:r>
              <a:rPr lang="el-GR" sz="2400" baseline="-25000" dirty="0" smtClean="0"/>
              <a:t>4</a:t>
            </a:r>
            <a:r>
              <a:rPr lang="el-GR" sz="2400" baseline="30000" dirty="0" smtClean="0"/>
              <a:t>2-</a:t>
            </a:r>
          </a:p>
          <a:p>
            <a:endParaRPr lang="el-GR" sz="2400" baseline="30000" dirty="0" smtClean="0"/>
          </a:p>
          <a:p>
            <a:pPr algn="ctr"/>
            <a:r>
              <a:rPr lang="el-GR" sz="2400" b="1" u="sng" dirty="0" smtClean="0">
                <a:solidFill>
                  <a:srgbClr val="FF0000"/>
                </a:solidFill>
              </a:rPr>
              <a:t>Ασθενή οξέα: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Μερικώς ιοντισμένα </a:t>
            </a:r>
            <a:r>
              <a:rPr lang="el-GR" sz="2400" b="1" dirty="0" smtClean="0">
                <a:solidFill>
                  <a:srgbClr val="0070C0"/>
                </a:solidFill>
              </a:rPr>
              <a:t>σε φυσιολογικό </a:t>
            </a:r>
            <a:r>
              <a:rPr lang="en-US" sz="2400" b="1" dirty="0" smtClean="0">
                <a:solidFill>
                  <a:srgbClr val="0070C0"/>
                </a:solidFill>
              </a:rPr>
              <a:t>pH</a:t>
            </a:r>
            <a:r>
              <a:rPr lang="el-GR" sz="2400" dirty="0" smtClean="0"/>
              <a:t> και</a:t>
            </a:r>
            <a:r>
              <a:rPr lang="en-US" sz="2400" dirty="0" smtClean="0"/>
              <a:t> </a:t>
            </a:r>
            <a:r>
              <a:rPr lang="el-GR" sz="2400" dirty="0" smtClean="0"/>
              <a:t>έχουν χαμηλή </a:t>
            </a:r>
            <a:r>
              <a:rPr lang="en-US" sz="2400" dirty="0" smtClean="0"/>
              <a:t>pKa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</a:t>
            </a:r>
            <a:r>
              <a:rPr lang="el-GR" sz="2400" dirty="0" smtClean="0"/>
              <a:t>ΝΗ</a:t>
            </a:r>
            <a:r>
              <a:rPr lang="el-GR" sz="2400" baseline="-25000" dirty="0" smtClean="0"/>
              <a:t>4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>
                <a:sym typeface="Symbol" charset="2"/>
              </a:rPr>
              <a:t>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ΝΗ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      + </a:t>
            </a:r>
            <a:r>
              <a:rPr lang="el-GR" sz="2400" dirty="0"/>
              <a:t>Η</a:t>
            </a:r>
            <a:r>
              <a:rPr lang="el-GR" sz="2400" baseline="30000" dirty="0"/>
              <a:t>+</a:t>
            </a: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H</a:t>
            </a:r>
            <a:r>
              <a:rPr lang="el-GR" sz="2400" baseline="-25000" dirty="0"/>
              <a:t>2</a:t>
            </a:r>
            <a:r>
              <a:rPr lang="en-US" sz="2400" dirty="0"/>
              <a:t>CO</a:t>
            </a:r>
            <a:r>
              <a:rPr lang="el-GR" sz="2400" baseline="-25000" dirty="0" smtClean="0"/>
              <a:t>3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charset="2"/>
              </a:rPr>
              <a:t></a:t>
            </a:r>
            <a:r>
              <a:rPr lang="en-US" sz="2400" dirty="0" smtClean="0"/>
              <a:t>  HCO</a:t>
            </a:r>
            <a:r>
              <a:rPr lang="el-GR" sz="2400" baseline="-25000" dirty="0"/>
              <a:t>3</a:t>
            </a:r>
            <a:r>
              <a:rPr lang="el-GR" sz="2400" baseline="30000" dirty="0"/>
              <a:t>-</a:t>
            </a:r>
            <a:r>
              <a:rPr lang="el-GR" sz="2400" dirty="0"/>
              <a:t> </a:t>
            </a:r>
            <a:r>
              <a:rPr lang="el-GR" sz="2400" dirty="0" smtClean="0"/>
              <a:t> + </a:t>
            </a:r>
            <a:r>
              <a:rPr lang="el-GR" sz="2400" dirty="0"/>
              <a:t>Η</a:t>
            </a:r>
            <a:r>
              <a:rPr lang="el-GR" sz="2400" baseline="30000" dirty="0"/>
              <a:t>+</a:t>
            </a: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H</a:t>
            </a:r>
            <a:r>
              <a:rPr lang="el-GR" sz="2400" baseline="-25000" dirty="0"/>
              <a:t>2</a:t>
            </a:r>
            <a:r>
              <a:rPr lang="en-US" sz="2400" dirty="0"/>
              <a:t>PO</a:t>
            </a:r>
            <a:r>
              <a:rPr lang="el-GR" sz="2400" baseline="-25000" dirty="0"/>
              <a:t>4</a:t>
            </a:r>
            <a:r>
              <a:rPr lang="el-GR" sz="2400" baseline="30000" dirty="0"/>
              <a:t>- </a:t>
            </a:r>
            <a:r>
              <a:rPr lang="en-US" sz="2400" baseline="30000" dirty="0" smtClean="0"/>
              <a:t>  </a:t>
            </a:r>
            <a:r>
              <a:rPr lang="el-GR" sz="2400" dirty="0" smtClean="0">
                <a:sym typeface="Symbol" charset="2"/>
              </a:rPr>
              <a:t></a:t>
            </a:r>
            <a:r>
              <a:rPr lang="el-GR" sz="2400" dirty="0" smtClean="0"/>
              <a:t> </a:t>
            </a:r>
            <a:r>
              <a:rPr lang="en-US" sz="2400" dirty="0" smtClean="0"/>
              <a:t> HPO</a:t>
            </a:r>
            <a:r>
              <a:rPr lang="el-GR" sz="2400" baseline="-25000" dirty="0"/>
              <a:t>4</a:t>
            </a:r>
            <a:r>
              <a:rPr lang="el-GR" sz="2400" baseline="30000" dirty="0"/>
              <a:t>2-</a:t>
            </a:r>
            <a:r>
              <a:rPr lang="el-GR" sz="2400" dirty="0"/>
              <a:t> + </a:t>
            </a:r>
            <a:r>
              <a:rPr lang="en-US" sz="2400" dirty="0"/>
              <a:t>H</a:t>
            </a:r>
            <a:r>
              <a:rPr lang="el-GR" sz="2400" baseline="30000" dirty="0"/>
              <a:t>+</a:t>
            </a:r>
            <a:endParaRPr lang="el-GR" sz="2400" dirty="0"/>
          </a:p>
          <a:p>
            <a:pPr marL="0" indent="0" algn="ctr">
              <a:buNone/>
            </a:pPr>
            <a:endParaRPr lang="en-US" sz="2400" dirty="0"/>
          </a:p>
          <a:p>
            <a:pPr algn="ctr">
              <a:buNone/>
              <a:defRPr/>
            </a:pPr>
            <a:endParaRPr lang="el-GR" sz="2400" dirty="0"/>
          </a:p>
          <a:p>
            <a:pPr algn="ctr">
              <a:buNone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164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ΗΜΕΡΗΣΙΑ ΠΑΡΑΓΩΓΗ ΟΞΕΩΝ ΣΤΟΝ ΟΡΓΑΝΙΣΜΟ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8047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  <a:ea typeface="Cambria" charset="-95"/>
                <a:cs typeface="Cambria" charset="-95"/>
              </a:rPr>
              <a:t>Διαφορετικός ρυθμός παραγωγής, διαφορετική οδός αποβολής</a:t>
            </a:r>
            <a:endParaRPr lang="en-US" sz="2400" b="1" dirty="0">
              <a:solidFill>
                <a:srgbClr val="0070C0"/>
              </a:solidFill>
              <a:ea typeface="Cambria" charset="-95"/>
              <a:cs typeface="Cambria" charset="-95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67422"/>
              </p:ext>
            </p:extLst>
          </p:nvPr>
        </p:nvGraphicFramePr>
        <p:xfrm>
          <a:off x="800100" y="1621366"/>
          <a:ext cx="10591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300"/>
                <a:gridCol w="52705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u="none" dirty="0" smtClean="0">
                          <a:solidFill>
                            <a:schemeClr val="bg1"/>
                          </a:solidFill>
                        </a:rPr>
                        <a:t>ΠΤΗΤΙΚΑ Ή ΑΝΘΡΑΚΙΚΑ ΟΞΕΑ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ΜΗ ΠΤΗΤΙΚΑ Ή ΜΗ</a:t>
                      </a:r>
                      <a:r>
                        <a:rPr lang="el-GR" sz="2400" baseline="0" dirty="0" smtClean="0"/>
                        <a:t> ΑΝΘΡΑΚΙΚΑ ΟΞΕΑ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Η</a:t>
                      </a:r>
                      <a:r>
                        <a:rPr lang="el-GR" sz="2400" baseline="-25000" dirty="0" smtClean="0"/>
                        <a:t>2</a:t>
                      </a:r>
                      <a:r>
                        <a:rPr lang="el-GR" sz="2400" dirty="0" smtClean="0"/>
                        <a:t>Ο + </a:t>
                      </a:r>
                      <a:r>
                        <a:rPr lang="en-US" sz="2400" dirty="0" smtClean="0"/>
                        <a:t>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l-GR" sz="2400" dirty="0" smtClean="0">
                          <a:ea typeface="Calibri" charset="-95"/>
                          <a:cs typeface="Arial" charset="-95"/>
                          <a:sym typeface="Symbol" charset="2"/>
                        </a:rPr>
                        <a:t></a:t>
                      </a:r>
                      <a:r>
                        <a:rPr lang="en-US" sz="2400" dirty="0" smtClean="0">
                          <a:ea typeface="Calibri" charset="-95"/>
                          <a:cs typeface="Arial" charset="-95"/>
                          <a:sym typeface="Symbol" charset="2"/>
                        </a:rPr>
                        <a:t> </a:t>
                      </a:r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l-GR" sz="2400" dirty="0" smtClean="0">
                          <a:ea typeface="Calibri" charset="-95"/>
                          <a:cs typeface="Arial" charset="-95"/>
                          <a:sym typeface="Symbol" charset="2"/>
                        </a:rPr>
                        <a:t></a:t>
                      </a:r>
                      <a:r>
                        <a:rPr lang="el-GR" sz="2400" dirty="0" smtClean="0"/>
                        <a:t>  </a:t>
                      </a:r>
                      <a:r>
                        <a:rPr lang="en-US" sz="2400" dirty="0" smtClean="0"/>
                        <a:t>H</a:t>
                      </a:r>
                      <a:r>
                        <a:rPr lang="en-US" sz="2400" baseline="30000" dirty="0" smtClean="0"/>
                        <a:t>+</a:t>
                      </a:r>
                      <a:r>
                        <a:rPr lang="en-US" sz="2400" dirty="0" smtClean="0"/>
                        <a:t> </a:t>
                      </a:r>
                      <a:r>
                        <a:rPr lang="el-GR" sz="2400" dirty="0" smtClean="0"/>
                        <a:t>+ </a:t>
                      </a:r>
                      <a:r>
                        <a:rPr lang="en-US" sz="2400" dirty="0" smtClean="0"/>
                        <a:t>HCO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NH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baseline="30000" dirty="0" smtClean="0"/>
                        <a:t>+</a:t>
                      </a:r>
                      <a:r>
                        <a:rPr lang="en-US" sz="2400" dirty="0" smtClean="0"/>
                        <a:t>     </a:t>
                      </a:r>
                      <a:r>
                        <a:rPr lang="el-GR" sz="2400" dirty="0" smtClean="0">
                          <a:ea typeface="Calibri" charset="-95"/>
                          <a:cs typeface="Arial" charset="-95"/>
                          <a:sym typeface="Symbol" charset="2"/>
                        </a:rPr>
                        <a:t></a:t>
                      </a:r>
                      <a:r>
                        <a:rPr lang="en-US" sz="2400" dirty="0" smtClean="0"/>
                        <a:t>  H</a:t>
                      </a:r>
                      <a:r>
                        <a:rPr lang="en-US" sz="2400" baseline="30000" dirty="0" smtClean="0"/>
                        <a:t>+</a:t>
                      </a:r>
                      <a:r>
                        <a:rPr lang="en-US" sz="2400" dirty="0" smtClean="0"/>
                        <a:t> + NH</a:t>
                      </a:r>
                      <a:r>
                        <a:rPr lang="en-US" sz="2400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PO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  </a:t>
                      </a:r>
                      <a:r>
                        <a:rPr lang="el-GR" sz="2400" dirty="0" smtClean="0">
                          <a:ea typeface="Calibri" charset="-95"/>
                          <a:cs typeface="Arial" charset="-95"/>
                          <a:sym typeface="Symbol" charset="2"/>
                        </a:rPr>
                        <a:t></a:t>
                      </a:r>
                      <a:r>
                        <a:rPr lang="en-US" sz="2400" dirty="0" smtClean="0"/>
                        <a:t>  H</a:t>
                      </a:r>
                      <a:r>
                        <a:rPr lang="en-US" sz="2400" baseline="30000" dirty="0" smtClean="0"/>
                        <a:t>+</a:t>
                      </a:r>
                      <a:r>
                        <a:rPr lang="en-US" sz="2400" dirty="0" smtClean="0"/>
                        <a:t> + HPO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baseline="30000" dirty="0" smtClean="0"/>
                        <a:t>2-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Μεταβολισμός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υδατανθράκων και λιπιδίων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Μεταβολισμός </a:t>
                      </a:r>
                    </a:p>
                    <a:p>
                      <a:r>
                        <a:rPr lang="el-GR" sz="2400" dirty="0" smtClean="0"/>
                        <a:t>πρωτεϊνών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15</a:t>
                      </a:r>
                      <a:r>
                        <a:rPr lang="en-US" sz="2400" dirty="0" smtClean="0"/>
                        <a:t>.</a:t>
                      </a:r>
                      <a:r>
                        <a:rPr lang="el-GR" sz="2400" dirty="0" smtClean="0"/>
                        <a:t>000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 CO</a:t>
                      </a:r>
                      <a:r>
                        <a:rPr lang="en-US" sz="2400" baseline="-25000" dirty="0" smtClean="0"/>
                        <a:t>2</a:t>
                      </a:r>
                      <a:endParaRPr lang="el-GR" sz="2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</a:t>
                      </a:r>
                      <a:r>
                        <a:rPr lang="en-US" sz="2400" dirty="0" err="1" smtClean="0"/>
                        <a:t>mEq</a:t>
                      </a:r>
                      <a:r>
                        <a:rPr lang="en-US" sz="2400" dirty="0" smtClean="0"/>
                        <a:t>/kg </a:t>
                      </a:r>
                      <a:r>
                        <a:rPr lang="el-GR" sz="2400" dirty="0" smtClean="0"/>
                        <a:t>ΣΒ Η</a:t>
                      </a:r>
                      <a:r>
                        <a:rPr lang="el-GR" sz="2400" baseline="30000" dirty="0" smtClean="0"/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Αποβολή με την αναπνοή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Αποβολή με τους νεφρούς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- ΟΡΙΣΜΟΣ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45215" y="1477963"/>
            <a:ext cx="11101569" cy="5075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2"/>
              <a:buChar char="ü"/>
            </a:pPr>
            <a:r>
              <a:rPr lang="el-GR" sz="2400" dirty="0" smtClean="0"/>
              <a:t>ο </a:t>
            </a:r>
            <a:r>
              <a:rPr lang="el-GR" sz="2400" b="1" dirty="0" smtClean="0">
                <a:solidFill>
                  <a:srgbClr val="0070C0"/>
                </a:solidFill>
              </a:rPr>
              <a:t>πρώτος και άμεσος μηχανισμός άμυνας </a:t>
            </a:r>
            <a:r>
              <a:rPr lang="el-GR" sz="2400" dirty="0" smtClean="0"/>
              <a:t>έναντι στις αλλαγές του συστημικού </a:t>
            </a:r>
            <a:r>
              <a:rPr lang="en-US" sz="2400" dirty="0" smtClean="0"/>
              <a:t>pH</a:t>
            </a:r>
          </a:p>
          <a:p>
            <a:pPr algn="ctr">
              <a:buFont typeface="Wingdings" charset="2"/>
              <a:buChar char="ü"/>
            </a:pPr>
            <a:endParaRPr lang="en-US" sz="2400" dirty="0"/>
          </a:p>
          <a:p>
            <a:pPr algn="ctr">
              <a:buFont typeface="Wingdings" charset="2"/>
              <a:buChar char="ü"/>
            </a:pPr>
            <a:r>
              <a:rPr lang="el-GR" sz="2400" dirty="0" smtClean="0"/>
              <a:t>διαλύματα που </a:t>
            </a:r>
            <a:r>
              <a:rPr lang="el-GR" sz="2400" b="1" dirty="0" smtClean="0">
                <a:solidFill>
                  <a:srgbClr val="0070C0"/>
                </a:solidFill>
              </a:rPr>
              <a:t>αντιστέκονται στις αλλαγές του </a:t>
            </a:r>
            <a:r>
              <a:rPr lang="en-US" sz="2400" b="1" dirty="0" smtClean="0">
                <a:solidFill>
                  <a:srgbClr val="0070C0"/>
                </a:solidFill>
              </a:rPr>
              <a:t>pH</a:t>
            </a:r>
            <a:r>
              <a:rPr lang="en-US" sz="2400" dirty="0" smtClean="0"/>
              <a:t> </a:t>
            </a:r>
            <a:r>
              <a:rPr lang="el-GR" sz="2400" dirty="0" smtClean="0"/>
              <a:t>σε προσθήκη οξέος ή βάσης</a:t>
            </a:r>
          </a:p>
          <a:p>
            <a:pPr algn="ctr">
              <a:buFont typeface="Wingdings" charset="2"/>
              <a:buChar char="ü"/>
            </a:pPr>
            <a:endParaRPr lang="el-GR" sz="2400" dirty="0"/>
          </a:p>
          <a:p>
            <a:pPr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0070C0"/>
                </a:solidFill>
              </a:rPr>
              <a:t>ασθενή οξέα ή βάσεις με τα συζυγή τους άλατα</a:t>
            </a:r>
          </a:p>
          <a:p>
            <a:pPr marL="0" indent="0" algn="ctr">
              <a:buNone/>
            </a:pPr>
            <a:r>
              <a:rPr lang="el-GR" sz="2400" dirty="0" smtClean="0"/>
              <a:t>που προσλαμβάνουν ή απελευθερώνουν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l-GR" sz="2400" baseline="30000" dirty="0" smtClean="0"/>
              <a:t> 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70C0"/>
                </a:solidFill>
              </a:rPr>
              <a:t>μειώνοντας τις αλλαγές της [</a:t>
            </a:r>
            <a:r>
              <a:rPr lang="en-US" sz="2400" b="1" dirty="0" smtClean="0">
                <a:solidFill>
                  <a:srgbClr val="0070C0"/>
                </a:solidFill>
              </a:rPr>
              <a:t>H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endParaRPr lang="el-GR" sz="2400" b="1" dirty="0" smtClean="0">
              <a:solidFill>
                <a:srgbClr val="0070C0"/>
              </a:solidFill>
            </a:endParaRPr>
          </a:p>
          <a:p>
            <a:pPr algn="ctr">
              <a:buFont typeface="Wingdings" charset="2"/>
              <a:buChar char="ü"/>
            </a:pPr>
            <a:endParaRPr lang="el-GR" sz="2400" dirty="0"/>
          </a:p>
          <a:p>
            <a:pPr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</a:rPr>
              <a:t>Απουσία ρυθμιστικών διαλυμάτων</a:t>
            </a:r>
            <a:r>
              <a:rPr lang="el-GR" sz="2400" dirty="0" smtClean="0"/>
              <a:t>, η καθημερινή προσθήκη οξέος στον οργανισμό,</a:t>
            </a:r>
          </a:p>
          <a:p>
            <a:pPr marL="0" indent="0" algn="ctr">
              <a:buNone/>
            </a:pPr>
            <a:r>
              <a:rPr lang="el-GR" sz="2400" dirty="0"/>
              <a:t>θ</a:t>
            </a:r>
            <a:r>
              <a:rPr lang="el-GR" sz="2400" dirty="0" smtClean="0"/>
              <a:t>α οδηγούσε σε αύξηση της </a:t>
            </a:r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 </a:t>
            </a:r>
            <a:r>
              <a:rPr lang="el-GR" sz="2400" dirty="0" smtClean="0"/>
              <a:t>και σε </a:t>
            </a:r>
            <a:r>
              <a:rPr lang="el-GR" sz="2400" b="1" dirty="0" smtClean="0">
                <a:solidFill>
                  <a:srgbClr val="FF0000"/>
                </a:solidFill>
              </a:rPr>
              <a:t>θάνατο</a:t>
            </a:r>
            <a:endParaRPr lang="el-GR" sz="2400" dirty="0"/>
          </a:p>
          <a:p>
            <a:pPr algn="ctr">
              <a:buNone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760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smtClean="0"/>
              <a:t>ΠΕΡΙΕΧΟΜΕΝΑ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588000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ΕΙΣΑΓΩΓΗ</a:t>
            </a:r>
          </a:p>
          <a:p>
            <a:r>
              <a:rPr lang="el-GR" sz="2400" b="1" u="sng" dirty="0" smtClean="0">
                <a:solidFill>
                  <a:srgbClr val="0070C0"/>
                </a:solidFill>
              </a:rPr>
              <a:t>ΡΥΘΜΙΣΤΙΚΑ ΔΙΑΛΥΜΑΤΑ ΣΤΟΝ ΟΡΓΑΝΙΣΜΟ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l-GR" sz="2400" dirty="0" smtClean="0"/>
              <a:t>Ρυθμιστικό </a:t>
            </a:r>
            <a:r>
              <a:rPr lang="el-GR" sz="2400" dirty="0"/>
              <a:t>σύστημα HCO</a:t>
            </a:r>
            <a:r>
              <a:rPr lang="el-GR" sz="2400" baseline="-25000" dirty="0"/>
              <a:t>3</a:t>
            </a:r>
            <a:r>
              <a:rPr lang="el-GR" sz="2400" baseline="30000" dirty="0"/>
              <a:t>-</a:t>
            </a:r>
            <a:r>
              <a:rPr lang="el-GR" sz="2400" dirty="0"/>
              <a:t>/</a:t>
            </a:r>
            <a:r>
              <a:rPr lang="en-US" sz="2400" dirty="0"/>
              <a:t>CO</a:t>
            </a:r>
            <a:r>
              <a:rPr lang="el-GR" sz="2400" baseline="-25000" dirty="0"/>
              <a:t>2 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   Ρυθμιστικό </a:t>
            </a:r>
            <a:r>
              <a:rPr lang="el-GR" sz="2400" dirty="0"/>
              <a:t>σύστημα </a:t>
            </a:r>
            <a:r>
              <a:rPr lang="en-US" sz="2400" dirty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PO</a:t>
            </a:r>
            <a:r>
              <a:rPr lang="el-GR" sz="2400" baseline="-25000" dirty="0"/>
              <a:t>4</a:t>
            </a:r>
            <a:r>
              <a:rPr lang="el-GR" sz="2400" baseline="30000" dirty="0"/>
              <a:t>-</a:t>
            </a:r>
            <a:r>
              <a:rPr lang="el-GR" sz="2400" dirty="0"/>
              <a:t>/</a:t>
            </a:r>
            <a:r>
              <a:rPr lang="en-US" sz="2400" dirty="0"/>
              <a:t>HPO</a:t>
            </a:r>
            <a:r>
              <a:rPr lang="el-GR" sz="2400" baseline="-25000" dirty="0"/>
              <a:t>4</a:t>
            </a:r>
            <a:r>
              <a:rPr lang="el-GR" sz="2400" baseline="30000" dirty="0"/>
              <a:t>2-</a:t>
            </a:r>
            <a:r>
              <a:rPr lang="el-GR" sz="2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Ρυθμιστικό </a:t>
            </a:r>
            <a:r>
              <a:rPr lang="el-GR" sz="2400" dirty="0"/>
              <a:t>σύστημα πρωτεϊνών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    Ρυθμιστικό </a:t>
            </a:r>
            <a:r>
              <a:rPr lang="el-GR" sz="2400" dirty="0"/>
              <a:t>σύστημα </a:t>
            </a:r>
            <a:r>
              <a:rPr lang="el-GR" sz="2400" dirty="0" smtClean="0"/>
              <a:t>ερυθρών </a:t>
            </a:r>
            <a:r>
              <a:rPr lang="el-GR" sz="2400" dirty="0"/>
              <a:t>αιμοσφαιρίων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Ρυθμιστικό </a:t>
            </a:r>
            <a:r>
              <a:rPr lang="el-GR" sz="2400" dirty="0"/>
              <a:t>σύστημα </a:t>
            </a:r>
            <a:r>
              <a:rPr lang="el-GR" sz="2400" dirty="0" smtClean="0"/>
              <a:t>οστών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ΡΥΘΜΙΣΤΙΚΑ ΔΙΑΛΥΜΑΤΑ ΣΤΙΣ ΟΞΕΟΒΑΣΙΚΕΣ ΔΙΑΤΑΡΑΧΕΣ (ΟΒΔ)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Απάντηση σε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αναπνευστικές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ΟΒΔ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Απάντηση σε μεταβολικές ΟΒΔ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ΣΥΜΠΕΡΑΣΜΑΤΑ</a:t>
            </a:r>
            <a:endParaRPr lang="el-GR" sz="2400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62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1" y="1064419"/>
            <a:ext cx="12191998" cy="1451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«ΚΛΕΙΣΤΟ ΣΥΣΤΗΜΑ»</a:t>
            </a:r>
          </a:p>
          <a:p>
            <a:pPr algn="ctr">
              <a:buNone/>
              <a:defRPr/>
            </a:pPr>
            <a:r>
              <a:rPr lang="el-GR" sz="2400" dirty="0"/>
              <a:t>ΗΑ </a:t>
            </a:r>
            <a:r>
              <a:rPr lang="en-US" sz="2400" dirty="0"/>
              <a:t> </a:t>
            </a:r>
            <a:r>
              <a:rPr lang="el-GR" sz="2400" dirty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dirty="0"/>
              <a:t> Η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l-GR" sz="2400" dirty="0" smtClean="0"/>
              <a:t>Α</a:t>
            </a:r>
            <a:r>
              <a:rPr lang="el-GR" sz="2400" baseline="30000" dirty="0" smtClean="0"/>
              <a:t>-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και</a:t>
            </a:r>
            <a:r>
              <a:rPr lang="en-US" sz="2400" dirty="0" smtClean="0"/>
              <a:t>   </a:t>
            </a:r>
            <a:r>
              <a:rPr lang="el-GR" sz="2400" dirty="0" smtClean="0"/>
              <a:t>ΗΑ</a:t>
            </a:r>
            <a:r>
              <a:rPr lang="en-US" sz="2400" dirty="0" smtClean="0"/>
              <a:t> + A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constant</a:t>
            </a:r>
            <a:endParaRPr lang="el-GR" sz="2400" baseline="30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824111" y="3104896"/>
            <a:ext cx="4543778" cy="2165591"/>
            <a:chOff x="3824111" y="3104896"/>
            <a:chExt cx="4543778" cy="2165591"/>
          </a:xfrm>
        </p:grpSpPr>
        <p:sp>
          <p:nvSpPr>
            <p:cNvPr id="14" name="Rectangle 13"/>
            <p:cNvSpPr/>
            <p:nvPr/>
          </p:nvSpPr>
          <p:spPr>
            <a:xfrm>
              <a:off x="6700975" y="4395139"/>
              <a:ext cx="1516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ΗΑ </a:t>
              </a:r>
              <a:r>
                <a:rPr lang="en-US" dirty="0"/>
                <a:t> </a:t>
              </a:r>
              <a:r>
                <a:rPr lang="el-GR" dirty="0"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l-GR" dirty="0"/>
                <a:t> Η</a:t>
              </a:r>
              <a:r>
                <a:rPr lang="el-GR" baseline="30000" dirty="0"/>
                <a:t>+</a:t>
              </a:r>
              <a:r>
                <a:rPr lang="el-GR" dirty="0"/>
                <a:t> + Α</a:t>
              </a:r>
              <a:r>
                <a:rPr lang="el-GR" baseline="30000" dirty="0"/>
                <a:t>-</a:t>
              </a:r>
              <a:r>
                <a:rPr lang="en-US" baseline="30000" dirty="0"/>
                <a:t>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74709" y="4396528"/>
              <a:ext cx="1516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ΗΑ </a:t>
              </a:r>
              <a:r>
                <a:rPr lang="en-US" dirty="0"/>
                <a:t> </a:t>
              </a:r>
              <a:r>
                <a:rPr lang="el-GR" dirty="0"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l-GR" dirty="0"/>
                <a:t> Η</a:t>
              </a:r>
              <a:r>
                <a:rPr lang="el-GR" baseline="30000" dirty="0"/>
                <a:t>+</a:t>
              </a:r>
              <a:r>
                <a:rPr lang="el-GR" dirty="0"/>
                <a:t> + Α</a:t>
              </a:r>
              <a:r>
                <a:rPr lang="el-GR" baseline="30000" dirty="0"/>
                <a:t>-</a:t>
              </a:r>
              <a:r>
                <a:rPr lang="en-US" baseline="30000" dirty="0"/>
                <a:t> 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824111" y="3104896"/>
              <a:ext cx="4543778" cy="2165591"/>
              <a:chOff x="705556" y="2889955"/>
              <a:chExt cx="4543778" cy="216559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31823" y="2889955"/>
                <a:ext cx="1817511" cy="216559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</a:t>
                </a:r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5556" y="2889955"/>
                <a:ext cx="1817511" cy="216559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05556" y="3680002"/>
                <a:ext cx="181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31822" y="3674182"/>
                <a:ext cx="181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44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1" y="1064419"/>
            <a:ext cx="12191998" cy="1451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«ΚΛΕΙΣΤΟ ΣΥΣΤΗΜΑ»</a:t>
            </a:r>
          </a:p>
          <a:p>
            <a:pPr algn="ctr">
              <a:buNone/>
              <a:defRPr/>
            </a:pPr>
            <a:r>
              <a:rPr lang="el-GR" sz="2400" dirty="0"/>
              <a:t>ΗΑ </a:t>
            </a:r>
            <a:r>
              <a:rPr lang="en-US" sz="2400" dirty="0"/>
              <a:t> </a:t>
            </a:r>
            <a:r>
              <a:rPr lang="el-GR" sz="2400" dirty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dirty="0"/>
              <a:t> Η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l-GR" sz="2400" dirty="0" smtClean="0"/>
              <a:t>Α</a:t>
            </a:r>
            <a:r>
              <a:rPr lang="el-GR" sz="2400" baseline="30000" dirty="0" smtClean="0"/>
              <a:t>-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και</a:t>
            </a:r>
            <a:r>
              <a:rPr lang="en-US" sz="2400" dirty="0" smtClean="0"/>
              <a:t>   </a:t>
            </a:r>
            <a:r>
              <a:rPr lang="el-GR" sz="2400" dirty="0" smtClean="0"/>
              <a:t>ΗΑ</a:t>
            </a:r>
            <a:r>
              <a:rPr lang="en-US" sz="2400" dirty="0" smtClean="0"/>
              <a:t> + A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constant</a:t>
            </a:r>
            <a:endParaRPr lang="el-GR" sz="2400" baseline="30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824111" y="2389982"/>
            <a:ext cx="4543778" cy="3460670"/>
            <a:chOff x="3824111" y="2389982"/>
            <a:chExt cx="4543778" cy="3460670"/>
          </a:xfrm>
        </p:grpSpPr>
        <p:sp>
          <p:nvSpPr>
            <p:cNvPr id="14" name="Rectangle 13"/>
            <p:cNvSpPr/>
            <p:nvPr/>
          </p:nvSpPr>
          <p:spPr>
            <a:xfrm>
              <a:off x="6700975" y="4395139"/>
              <a:ext cx="1516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ΗΑ </a:t>
              </a:r>
              <a:r>
                <a:rPr lang="en-US" dirty="0"/>
                <a:t> </a:t>
              </a:r>
              <a:r>
                <a:rPr lang="el-GR" dirty="0"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l-GR" dirty="0"/>
                <a:t> Η</a:t>
              </a:r>
              <a:r>
                <a:rPr lang="el-GR" baseline="30000" dirty="0"/>
                <a:t>+</a:t>
              </a:r>
              <a:r>
                <a:rPr lang="el-GR" dirty="0"/>
                <a:t> + Α</a:t>
              </a:r>
              <a:r>
                <a:rPr lang="el-GR" baseline="30000" dirty="0"/>
                <a:t>-</a:t>
              </a:r>
              <a:r>
                <a:rPr lang="en-US" baseline="30000" dirty="0"/>
                <a:t>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74709" y="4396528"/>
              <a:ext cx="1544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ΗΑ</a:t>
              </a:r>
              <a:r>
                <a:rPr lang="el-GR" dirty="0"/>
                <a:t> </a:t>
              </a:r>
              <a:r>
                <a:rPr lang="en-US" dirty="0" smtClean="0"/>
                <a:t>       </a:t>
              </a:r>
              <a:r>
                <a:rPr lang="el-GR" dirty="0" smtClean="0"/>
                <a:t>Η</a:t>
              </a:r>
              <a:r>
                <a:rPr lang="el-GR" baseline="30000" dirty="0"/>
                <a:t>+</a:t>
              </a:r>
              <a:r>
                <a:rPr lang="el-GR" dirty="0"/>
                <a:t> + </a:t>
              </a:r>
              <a:r>
                <a:rPr lang="el-GR" b="1" dirty="0">
                  <a:solidFill>
                    <a:srgbClr val="0070C0"/>
                  </a:solidFill>
                </a:rPr>
                <a:t>Α</a:t>
              </a:r>
              <a:r>
                <a:rPr lang="el-GR" b="1" baseline="30000" dirty="0">
                  <a:solidFill>
                    <a:srgbClr val="0070C0"/>
                  </a:solidFill>
                </a:rPr>
                <a:t>-</a:t>
              </a:r>
              <a:r>
                <a:rPr lang="en-US" baseline="30000" dirty="0"/>
                <a:t> 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24111" y="2389982"/>
              <a:ext cx="4543778" cy="3460670"/>
              <a:chOff x="705556" y="2175041"/>
              <a:chExt cx="4543778" cy="34606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5556" y="2889955"/>
                <a:ext cx="4543778" cy="2165591"/>
                <a:chOff x="705556" y="2889955"/>
                <a:chExt cx="4543778" cy="2165591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3431823" y="2889955"/>
                  <a:ext cx="1817511" cy="2165591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mtClean="0"/>
                    <a:t> </a:t>
                  </a:r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705556" y="2889955"/>
                  <a:ext cx="1817511" cy="2165591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05556" y="3680002"/>
                  <a:ext cx="181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431822" y="3674182"/>
                  <a:ext cx="181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/>
              <p:cNvSpPr/>
              <p:nvPr/>
            </p:nvSpPr>
            <p:spPr>
              <a:xfrm>
                <a:off x="1005421" y="2175041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HCl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own Arrow 31"/>
              <p:cNvSpPr/>
              <p:nvPr/>
            </p:nvSpPr>
            <p:spPr>
              <a:xfrm>
                <a:off x="1560777" y="2448032"/>
                <a:ext cx="166421" cy="643073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36324" y="5266379"/>
                <a:ext cx="1336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pH            1</a:t>
                </a:r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1540703" y="5457627"/>
                <a:ext cx="32217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Straight Arrow Connector 3"/>
          <p:cNvCxnSpPr/>
          <p:nvPr/>
        </p:nvCxnSpPr>
        <p:spPr>
          <a:xfrm flipH="1">
            <a:off x="4437332" y="4605867"/>
            <a:ext cx="1919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9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1" y="1064419"/>
            <a:ext cx="12191998" cy="1451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«ΚΛΕΙΣΤΟ ΣΥΣΤΗΜΑ»</a:t>
            </a:r>
          </a:p>
          <a:p>
            <a:pPr algn="ctr">
              <a:buNone/>
              <a:defRPr/>
            </a:pPr>
            <a:r>
              <a:rPr lang="el-GR" sz="2400" dirty="0"/>
              <a:t>ΗΑ </a:t>
            </a:r>
            <a:r>
              <a:rPr lang="en-US" sz="2400" dirty="0"/>
              <a:t> </a:t>
            </a:r>
            <a:r>
              <a:rPr lang="el-GR" sz="2400" dirty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dirty="0"/>
              <a:t> Η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l-GR" sz="2400" dirty="0" smtClean="0"/>
              <a:t>Α</a:t>
            </a:r>
            <a:r>
              <a:rPr lang="el-GR" sz="2400" baseline="30000" dirty="0" smtClean="0"/>
              <a:t>-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και</a:t>
            </a:r>
            <a:r>
              <a:rPr lang="en-US" sz="2400" dirty="0" smtClean="0"/>
              <a:t>   </a:t>
            </a:r>
            <a:r>
              <a:rPr lang="el-GR" sz="2400" dirty="0" smtClean="0"/>
              <a:t>ΗΑ</a:t>
            </a:r>
            <a:r>
              <a:rPr lang="en-US" sz="2400" dirty="0" smtClean="0"/>
              <a:t> + A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constant</a:t>
            </a:r>
            <a:endParaRPr lang="el-GR" sz="2400" baseline="30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824111" y="2389982"/>
            <a:ext cx="4578452" cy="3460670"/>
            <a:chOff x="3824111" y="2389982"/>
            <a:chExt cx="4578452" cy="3460670"/>
          </a:xfrm>
        </p:grpSpPr>
        <p:sp>
          <p:nvSpPr>
            <p:cNvPr id="14" name="Rectangle 13"/>
            <p:cNvSpPr/>
            <p:nvPr/>
          </p:nvSpPr>
          <p:spPr>
            <a:xfrm>
              <a:off x="6700975" y="4395139"/>
              <a:ext cx="1580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ΗΑ </a:t>
              </a:r>
              <a:r>
                <a:rPr lang="en-US" dirty="0" smtClean="0"/>
                <a:t>       </a:t>
              </a:r>
              <a:r>
                <a:rPr lang="el-GR" dirty="0" smtClean="0"/>
                <a:t>Η</a:t>
              </a:r>
              <a:r>
                <a:rPr lang="el-GR" baseline="30000" dirty="0"/>
                <a:t>+</a:t>
              </a:r>
              <a:r>
                <a:rPr lang="el-GR" dirty="0"/>
                <a:t> + </a:t>
              </a:r>
              <a:r>
                <a:rPr lang="el-GR" b="1" dirty="0">
                  <a:solidFill>
                    <a:srgbClr val="0070C0"/>
                  </a:solidFill>
                </a:rPr>
                <a:t>Α</a:t>
              </a:r>
              <a:r>
                <a:rPr lang="el-GR" b="1" baseline="30000" dirty="0">
                  <a:solidFill>
                    <a:srgbClr val="0070C0"/>
                  </a:solidFill>
                </a:rPr>
                <a:t>-</a:t>
              </a:r>
              <a:r>
                <a:rPr lang="en-US" b="1" baseline="30000" dirty="0">
                  <a:solidFill>
                    <a:srgbClr val="0070C0"/>
                  </a:solidFill>
                </a:rPr>
                <a:t> </a:t>
              </a:r>
              <a:r>
                <a:rPr lang="en-US" b="1" baseline="30000" dirty="0" smtClean="0">
                  <a:solidFill>
                    <a:srgbClr val="0070C0"/>
                  </a:solidFill>
                </a:rPr>
                <a:t>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24111" y="2389982"/>
              <a:ext cx="4578452" cy="3460670"/>
              <a:chOff x="705556" y="2175041"/>
              <a:chExt cx="4578452" cy="34606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5556" y="2889955"/>
                <a:ext cx="4543778" cy="2165591"/>
                <a:chOff x="705556" y="2889955"/>
                <a:chExt cx="4543778" cy="2165591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3431823" y="2889955"/>
                  <a:ext cx="1817511" cy="2165591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mtClean="0"/>
                    <a:t> </a:t>
                  </a:r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705556" y="2889955"/>
                  <a:ext cx="1817511" cy="2165591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05556" y="3680002"/>
                  <a:ext cx="181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431822" y="3674182"/>
                  <a:ext cx="181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/>
              <p:cNvSpPr/>
              <p:nvPr/>
            </p:nvSpPr>
            <p:spPr>
              <a:xfrm>
                <a:off x="1005421" y="2175041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HCl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own Arrow 31"/>
              <p:cNvSpPr/>
              <p:nvPr/>
            </p:nvSpPr>
            <p:spPr>
              <a:xfrm>
                <a:off x="1560777" y="2448032"/>
                <a:ext cx="166421" cy="643073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wn Arrow 35"/>
              <p:cNvSpPr/>
              <p:nvPr/>
            </p:nvSpPr>
            <p:spPr>
              <a:xfrm>
                <a:off x="4284131" y="2458928"/>
                <a:ext cx="166421" cy="643073"/>
              </a:xfrm>
              <a:prstGeom prst="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481913" y="2175041"/>
                <a:ext cx="752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70C0"/>
                    </a:solidFill>
                  </a:rPr>
                  <a:t>NaOH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36324" y="5266379"/>
                <a:ext cx="1336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pH            1</a:t>
                </a:r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1540703" y="5457627"/>
                <a:ext cx="32217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617095" y="5258395"/>
                <a:ext cx="1666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pH            14</a:t>
                </a:r>
                <a:endParaRPr lang="en-US" dirty="0"/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3974709" y="4396528"/>
            <a:ext cx="1544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ΗΑ</a:t>
            </a:r>
            <a:r>
              <a:rPr lang="el-GR" dirty="0"/>
              <a:t> </a:t>
            </a:r>
            <a:r>
              <a:rPr lang="en-US" dirty="0" smtClean="0"/>
              <a:t>       </a:t>
            </a:r>
            <a:r>
              <a:rPr lang="el-GR" dirty="0" smtClean="0"/>
              <a:t>Η</a:t>
            </a:r>
            <a:r>
              <a:rPr lang="el-GR" baseline="30000" dirty="0"/>
              <a:t>+</a:t>
            </a:r>
            <a:r>
              <a:rPr lang="el-GR" dirty="0"/>
              <a:t> + </a:t>
            </a:r>
            <a:r>
              <a:rPr lang="el-GR" b="1" dirty="0">
                <a:solidFill>
                  <a:srgbClr val="0070C0"/>
                </a:solidFill>
              </a:rPr>
              <a:t>Α</a:t>
            </a:r>
            <a:r>
              <a:rPr lang="el-GR" b="1" baseline="30000" dirty="0">
                <a:solidFill>
                  <a:srgbClr val="0070C0"/>
                </a:solidFill>
              </a:rPr>
              <a:t>-</a:t>
            </a:r>
            <a:r>
              <a:rPr lang="en-US" baseline="30000" dirty="0"/>
              <a:t>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37332" y="4605867"/>
            <a:ext cx="1919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202311" y="4605867"/>
            <a:ext cx="20037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1599" y="5658002"/>
            <a:ext cx="3221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1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2411437"/>
            <a:ext cx="9429750" cy="3202360"/>
          </a:xfrm>
          <a:prstGeom prst="rect">
            <a:avLst/>
          </a:prstGeom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1" y="1064419"/>
            <a:ext cx="12191998" cy="1451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«ΚΛΕΙΣΤΟ ΣΥΣΤΗΜΑ»</a:t>
            </a:r>
          </a:p>
          <a:p>
            <a:pPr algn="ctr">
              <a:buNone/>
              <a:defRPr/>
            </a:pPr>
            <a:r>
              <a:rPr lang="el-GR" sz="2400" dirty="0"/>
              <a:t>ΗΑ </a:t>
            </a:r>
            <a:r>
              <a:rPr lang="en-US" sz="2400" dirty="0"/>
              <a:t> </a:t>
            </a:r>
            <a:r>
              <a:rPr lang="el-GR" sz="2400" dirty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dirty="0"/>
              <a:t> Η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l-GR" sz="2400" dirty="0" smtClean="0"/>
              <a:t>Α</a:t>
            </a:r>
            <a:r>
              <a:rPr lang="el-GR" sz="2400" baseline="30000" dirty="0" smtClean="0"/>
              <a:t>-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και</a:t>
            </a:r>
            <a:r>
              <a:rPr lang="en-US" sz="2400" dirty="0" smtClean="0"/>
              <a:t>   </a:t>
            </a:r>
            <a:r>
              <a:rPr lang="el-GR" sz="2400" dirty="0" smtClean="0"/>
              <a:t>ΗΑ</a:t>
            </a:r>
            <a:r>
              <a:rPr lang="en-US" sz="2400" dirty="0" smtClean="0"/>
              <a:t> + A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constant</a:t>
            </a:r>
            <a:endParaRPr lang="el-GR" sz="2400" baseline="30000" dirty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Εάν ΗΑ = ρυθμιστικό διάλυμα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3007" y="3751299"/>
            <a:ext cx="5660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725246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dirty="0">
                <a:solidFill>
                  <a:srgbClr val="FF0000"/>
                </a:solidFill>
              </a:rPr>
              <a:t>Ρυθμιστική ισχύς (β): </a:t>
            </a:r>
            <a:endParaRPr lang="el-GR" sz="2400" dirty="0" smtClean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ικανότητα </a:t>
            </a:r>
            <a:r>
              <a:rPr lang="el-GR" sz="2400" dirty="0"/>
              <a:t>του διαλύματος να </a:t>
            </a:r>
            <a:r>
              <a:rPr lang="el-GR" sz="2400" dirty="0" smtClean="0"/>
              <a:t>διατηρεί το </a:t>
            </a:r>
            <a:r>
              <a:rPr lang="en-US" sz="2400" dirty="0"/>
              <a:t>pH </a:t>
            </a:r>
            <a:r>
              <a:rPr lang="el-GR" sz="2400" dirty="0"/>
              <a:t>σταθερό </a:t>
            </a:r>
            <a:r>
              <a:rPr lang="el-GR" sz="2400" dirty="0" smtClean="0"/>
              <a:t>σε </a:t>
            </a:r>
            <a:r>
              <a:rPr lang="el-GR" sz="2400" dirty="0"/>
              <a:t>προσθήκη </a:t>
            </a:r>
            <a:r>
              <a:rPr lang="el-GR" sz="2400" dirty="0" smtClean="0"/>
              <a:t>Η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</a:t>
            </a:r>
            <a:r>
              <a:rPr lang="el-GR" sz="2400" dirty="0"/>
              <a:t>ή </a:t>
            </a:r>
            <a:r>
              <a:rPr lang="el-GR" sz="2400" dirty="0" smtClean="0"/>
              <a:t>ΟΗ</a:t>
            </a:r>
            <a:r>
              <a:rPr lang="el-GR" sz="2400" baseline="30000" dirty="0" smtClean="0"/>
              <a:t>-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8432800" y="2389982"/>
            <a:ext cx="7493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</a:t>
            </a:r>
            <a:r>
              <a:rPr lang="en-US" b="1" dirty="0" smtClean="0">
                <a:solidFill>
                  <a:srgbClr val="FF0000"/>
                </a:solidFill>
              </a:rPr>
              <a:t>pKa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254500" y="3465513"/>
            <a:ext cx="0" cy="814387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45859" y="4276165"/>
            <a:ext cx="41013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298426" y="4120631"/>
            <a:ext cx="0" cy="93315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075173" y="4120631"/>
            <a:ext cx="24579" cy="935272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8681884" y="3036313"/>
            <a:ext cx="9832" cy="201746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38600" y="3911600"/>
            <a:ext cx="0" cy="114218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0" y="6550223"/>
            <a:ext cx="8692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ea typeface="Cambria" charset="-95"/>
                <a:cs typeface="Cambria" charset="-95"/>
              </a:rPr>
              <a:t>Kidney </a:t>
            </a:r>
            <a:r>
              <a:rPr lang="en-US" sz="1400" i="1" dirty="0" err="1" smtClean="0">
                <a:ea typeface="Cambria" charset="-95"/>
                <a:cs typeface="Cambria" charset="-95"/>
              </a:rPr>
              <a:t>Int</a:t>
            </a:r>
            <a:r>
              <a:rPr lang="en-US" sz="1400" i="1" dirty="0" smtClean="0">
                <a:ea typeface="Cambria" charset="-95"/>
                <a:cs typeface="Cambria" charset="-95"/>
              </a:rPr>
              <a:t> </a:t>
            </a:r>
            <a:r>
              <a:rPr lang="en-US" sz="1400" i="1" dirty="0" smtClean="0">
                <a:ea typeface="Cambria" charset="-95"/>
                <a:cs typeface="Cambria" charset="-95"/>
              </a:rPr>
              <a:t>1989;36:747</a:t>
            </a:r>
            <a:endParaRPr lang="en-US" sz="1400" i="1" dirty="0">
              <a:ea typeface="Cambria" charset="-95"/>
              <a:cs typeface="Cambria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6425" y="3142347"/>
            <a:ext cx="150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Max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</a:p>
          <a:p>
            <a:pPr algn="ctr"/>
            <a:r>
              <a:rPr lang="el-GR" b="1" dirty="0" smtClean="0">
                <a:solidFill>
                  <a:srgbClr val="0070C0"/>
                </a:solidFill>
              </a:rPr>
              <a:t>Βέλτιστη β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0" y="1064419"/>
            <a:ext cx="12191999" cy="1451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«</a:t>
            </a:r>
            <a:r>
              <a:rPr lang="en-US" sz="2400" b="1" u="sng" dirty="0" smtClean="0">
                <a:solidFill>
                  <a:srgbClr val="0070C0"/>
                </a:solidFill>
              </a:rPr>
              <a:t>ANOIKTO</a:t>
            </a:r>
            <a:r>
              <a:rPr lang="el-GR" sz="2400" b="1" u="sng" dirty="0" smtClean="0">
                <a:solidFill>
                  <a:srgbClr val="0070C0"/>
                </a:solidFill>
              </a:rPr>
              <a:t> ΣΥΣΤΗΜΑ»</a:t>
            </a:r>
            <a:endParaRPr lang="el-GR" sz="2400" dirty="0" smtClean="0"/>
          </a:p>
          <a:p>
            <a:pPr algn="ctr">
              <a:buNone/>
              <a:defRPr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/>
              <a:t>O</a:t>
            </a:r>
            <a:r>
              <a:rPr lang="en-US" sz="2400" dirty="0" smtClean="0"/>
              <a:t> </a:t>
            </a:r>
            <a:r>
              <a:rPr lang="el-GR" sz="2400" dirty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HCO</a:t>
            </a:r>
            <a:r>
              <a:rPr lang="en-US" sz="2400" b="1" baseline="-25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-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 + H</a:t>
            </a:r>
            <a:r>
              <a:rPr lang="en-US" sz="2400" baseline="30000" dirty="0" smtClean="0">
                <a:ea typeface="Calibri" charset="-95"/>
                <a:cs typeface="Arial" charset="-95"/>
                <a:sym typeface="Symbol" charset="2"/>
              </a:rPr>
              <a:t>+</a:t>
            </a:r>
            <a:endParaRPr lang="el-GR" sz="2400" baseline="30000" dirty="0" smtClean="0">
              <a:ea typeface="Calibri" charset="-95"/>
              <a:cs typeface="Arial" charset="-95"/>
              <a:sym typeface="Symbol" charset="2"/>
            </a:endParaRPr>
          </a:p>
          <a:p>
            <a:pPr>
              <a:buNone/>
              <a:defRPr/>
            </a:pPr>
            <a:r>
              <a:rPr lang="el-GR" sz="2400" baseline="30000" dirty="0">
                <a:ea typeface="Calibri" charset="-95"/>
                <a:cs typeface="Arial" charset="-95"/>
                <a:sym typeface="Symbol" charset="2"/>
              </a:rPr>
              <a:t> </a:t>
            </a:r>
            <a:r>
              <a:rPr lang="el-GR" sz="2400" baseline="30000" dirty="0" smtClean="0">
                <a:ea typeface="Calibri" charset="-95"/>
                <a:cs typeface="Arial" charset="-95"/>
                <a:sym typeface="Symbol" charset="2"/>
              </a:rPr>
              <a:t>          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                              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soluble HA = </a:t>
            </a:r>
            <a:r>
              <a:rPr lang="en-US" sz="2400" b="1" dirty="0" smtClean="0">
                <a:solidFill>
                  <a:srgbClr val="0070C0"/>
                </a:solidFill>
                <a:ea typeface="Calibri" charset="-95"/>
                <a:cs typeface="Arial" charset="-95"/>
                <a:sym typeface="Symbol" charset="2"/>
              </a:rPr>
              <a:t>constant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, 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HA = </a:t>
            </a:r>
            <a:r>
              <a:rPr lang="en-US" sz="2400" b="1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variable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A</a:t>
            </a:r>
            <a:r>
              <a:rPr lang="en-US" sz="2400" b="1" baseline="30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-</a:t>
            </a:r>
            <a:r>
              <a:rPr lang="en-US" sz="2400" baseline="30000" dirty="0" smtClean="0">
                <a:ea typeface="Calibri" charset="-95"/>
                <a:cs typeface="Arial" charset="-95"/>
                <a:sym typeface="Symbol" charset="2"/>
              </a:rPr>
              <a:t> 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o   H</a:t>
            </a:r>
            <a:r>
              <a:rPr lang="en-US" sz="2400" baseline="30000" dirty="0" smtClean="0">
                <a:ea typeface="Calibri" charset="-95"/>
                <a:cs typeface="Arial" charset="-95"/>
                <a:sym typeface="Symbol" charset="2"/>
              </a:rPr>
              <a:t>+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 ή ΟΗ</a:t>
            </a:r>
            <a:r>
              <a:rPr lang="el-GR" sz="2400" baseline="30000" dirty="0" smtClean="0">
                <a:ea typeface="Calibri" charset="-95"/>
                <a:cs typeface="Arial" charset="-95"/>
                <a:sym typeface="Symbol" charset="2"/>
              </a:rPr>
              <a:t>-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16200000">
            <a:off x="7842289" y="2066038"/>
            <a:ext cx="137269" cy="268789"/>
          </a:xfrm>
          <a:prstGeom prst="blockArc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3124" y="4164278"/>
            <a:ext cx="617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CO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2</a:t>
            </a:r>
            <a:endParaRPr lang="en-US" sz="2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28967" y="4654365"/>
            <a:ext cx="671" cy="5732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73124" y="3525910"/>
            <a:ext cx="617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CO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2</a:t>
            </a:r>
            <a:endParaRPr lang="en-US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45876" y="2957264"/>
            <a:ext cx="3723778" cy="3459301"/>
            <a:chOff x="3824111" y="3104896"/>
            <a:chExt cx="2105464" cy="2629860"/>
          </a:xfrm>
        </p:grpSpPr>
        <p:sp>
          <p:nvSpPr>
            <p:cNvPr id="13" name="Rectangle 12"/>
            <p:cNvSpPr/>
            <p:nvPr/>
          </p:nvSpPr>
          <p:spPr>
            <a:xfrm>
              <a:off x="4141603" y="4855593"/>
              <a:ext cx="1666388" cy="3275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22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CO</a:t>
              </a:r>
              <a:r>
                <a:rPr lang="en-US" sz="2200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2200" dirty="0"/>
                <a:t> </a:t>
              </a:r>
              <a:r>
                <a:rPr lang="en-US" sz="2200" dirty="0" smtClean="0"/>
                <a:t>   </a:t>
              </a:r>
              <a:r>
                <a:rPr lang="el-GR" sz="2200" dirty="0" smtClean="0"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l-GR" sz="2200" dirty="0" smtClean="0"/>
                <a:t> </a:t>
              </a:r>
              <a:r>
                <a:rPr lang="en-US" sz="2200" dirty="0" smtClean="0"/>
                <a:t>   H</a:t>
              </a:r>
              <a:r>
                <a:rPr lang="en-US" sz="2200" baseline="30000" dirty="0" smtClean="0"/>
                <a:t>+</a:t>
              </a:r>
              <a:r>
                <a:rPr lang="en-US" sz="2200" dirty="0" smtClean="0"/>
                <a:t> </a:t>
              </a:r>
              <a:r>
                <a:rPr lang="el-GR" sz="2200" dirty="0" smtClean="0"/>
                <a:t>+ 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HCO</a:t>
              </a:r>
              <a:r>
                <a:rPr lang="en-US" sz="2200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2200" b="1" baseline="30000" dirty="0" smtClean="0">
                  <a:solidFill>
                    <a:srgbClr val="FF0000"/>
                  </a:solidFill>
                </a:rPr>
                <a:t>-</a:t>
              </a:r>
              <a:endParaRPr lang="en-US" sz="2200" b="1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824111" y="3104896"/>
              <a:ext cx="2105464" cy="2629860"/>
              <a:chOff x="705556" y="2889955"/>
              <a:chExt cx="2105464" cy="262986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705556" y="2889955"/>
                <a:ext cx="2105464" cy="262986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705556" y="3674182"/>
                <a:ext cx="2105464" cy="582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/>
          <p:cNvSpPr/>
          <p:nvPr/>
        </p:nvSpPr>
        <p:spPr>
          <a:xfrm>
            <a:off x="4295547" y="2790565"/>
            <a:ext cx="4249363" cy="5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346105" y="3003094"/>
            <a:ext cx="165724" cy="349955"/>
          </a:xfrm>
          <a:prstGeom prst="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90951" y="2751209"/>
            <a:ext cx="4319751" cy="517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0" y="1064419"/>
            <a:ext cx="12191999" cy="1451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«</a:t>
            </a:r>
            <a:r>
              <a:rPr lang="en-US" sz="2400" b="1" u="sng" dirty="0" smtClean="0">
                <a:solidFill>
                  <a:srgbClr val="0070C0"/>
                </a:solidFill>
              </a:rPr>
              <a:t>ANOIKTO</a:t>
            </a:r>
            <a:r>
              <a:rPr lang="el-GR" sz="2400" b="1" u="sng" dirty="0" smtClean="0">
                <a:solidFill>
                  <a:srgbClr val="0070C0"/>
                </a:solidFill>
              </a:rPr>
              <a:t> ΣΥΣΤΗΜΑ»</a:t>
            </a:r>
            <a:endParaRPr lang="el-GR" sz="2400" dirty="0" smtClean="0"/>
          </a:p>
          <a:p>
            <a:pPr algn="ctr">
              <a:buNone/>
              <a:defRPr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/>
              <a:t>O</a:t>
            </a:r>
            <a:r>
              <a:rPr lang="en-US" sz="2400" dirty="0" smtClean="0"/>
              <a:t> </a:t>
            </a:r>
            <a:r>
              <a:rPr lang="el-GR" sz="2400" dirty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HCO</a:t>
            </a:r>
            <a:r>
              <a:rPr lang="en-US" sz="2400" b="1" baseline="-25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-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 + H</a:t>
            </a:r>
            <a:r>
              <a:rPr lang="en-US" sz="2400" baseline="30000" dirty="0" smtClean="0">
                <a:ea typeface="Calibri" charset="-95"/>
                <a:cs typeface="Arial" charset="-95"/>
                <a:sym typeface="Symbol" charset="2"/>
              </a:rPr>
              <a:t>+</a:t>
            </a:r>
            <a:endParaRPr lang="el-GR" sz="2400" baseline="30000" dirty="0" smtClean="0">
              <a:ea typeface="Calibri" charset="-95"/>
              <a:cs typeface="Arial" charset="-95"/>
              <a:sym typeface="Symbol" charset="2"/>
            </a:endParaRPr>
          </a:p>
          <a:p>
            <a:pPr>
              <a:buNone/>
              <a:defRPr/>
            </a:pPr>
            <a:r>
              <a:rPr lang="el-GR" sz="2400" baseline="30000" dirty="0">
                <a:ea typeface="Calibri" charset="-95"/>
                <a:cs typeface="Arial" charset="-95"/>
                <a:sym typeface="Symbol" charset="2"/>
              </a:rPr>
              <a:t> </a:t>
            </a:r>
            <a:r>
              <a:rPr lang="el-GR" sz="2400" baseline="30000" dirty="0" smtClean="0">
                <a:ea typeface="Calibri" charset="-95"/>
                <a:cs typeface="Arial" charset="-95"/>
                <a:sym typeface="Symbol" charset="2"/>
              </a:rPr>
              <a:t>          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                              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soluble HA = </a:t>
            </a:r>
            <a:r>
              <a:rPr lang="en-US" sz="2400" b="1" dirty="0" smtClean="0">
                <a:solidFill>
                  <a:srgbClr val="0070C0"/>
                </a:solidFill>
                <a:ea typeface="Calibri" charset="-95"/>
                <a:cs typeface="Arial" charset="-95"/>
                <a:sym typeface="Symbol" charset="2"/>
              </a:rPr>
              <a:t>constant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, 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HA = </a:t>
            </a:r>
            <a:r>
              <a:rPr lang="en-US" sz="2400" b="1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variable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A</a:t>
            </a:r>
            <a:r>
              <a:rPr lang="en-US" sz="2400" b="1" baseline="30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- 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o   H</a:t>
            </a:r>
            <a:r>
              <a:rPr lang="en-US" sz="2400" baseline="30000" dirty="0" smtClean="0">
                <a:ea typeface="Calibri" charset="-95"/>
                <a:cs typeface="Arial" charset="-95"/>
                <a:sym typeface="Symbol" charset="2"/>
              </a:rPr>
              <a:t>+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 ή ΟΗ</a:t>
            </a:r>
            <a:r>
              <a:rPr lang="el-GR" sz="2400" baseline="30000" dirty="0" smtClean="0">
                <a:ea typeface="Calibri" charset="-95"/>
                <a:cs typeface="Arial" charset="-95"/>
                <a:sym typeface="Symbol" charset="2"/>
              </a:rPr>
              <a:t>-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215" y="2389982"/>
            <a:ext cx="10575137" cy="3263333"/>
            <a:chOff x="267422" y="2350464"/>
            <a:chExt cx="10575137" cy="3263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422" y="2350464"/>
              <a:ext cx="5404172" cy="32633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8025" y="2533737"/>
              <a:ext cx="4644534" cy="308006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" y="5725246"/>
            <a:ext cx="1210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dirty="0">
                <a:solidFill>
                  <a:srgbClr val="FF0000"/>
                </a:solidFill>
              </a:rPr>
              <a:t>Ρυθμιστική ισχύς (β): </a:t>
            </a:r>
            <a:endParaRPr lang="el-GR" sz="2400" dirty="0" smtClean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dirty="0"/>
              <a:t>ε</a:t>
            </a:r>
            <a:r>
              <a:rPr lang="el-GR" sz="2400" dirty="0" smtClean="0"/>
              <a:t>ίναι ανάλογη της βάσης που παράγεται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0" y="6550223"/>
            <a:ext cx="8692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ea typeface="Cambria" charset="-95"/>
                <a:cs typeface="Cambria" charset="-95"/>
              </a:rPr>
              <a:t>Kidney </a:t>
            </a:r>
            <a:r>
              <a:rPr lang="en-US" sz="1400" i="1" dirty="0" err="1" smtClean="0">
                <a:ea typeface="Cambria" charset="-95"/>
                <a:cs typeface="Cambria" charset="-95"/>
              </a:rPr>
              <a:t>Int</a:t>
            </a:r>
            <a:r>
              <a:rPr lang="en-US" sz="1400" i="1" dirty="0" smtClean="0">
                <a:ea typeface="Cambria" charset="-95"/>
                <a:cs typeface="Cambria" charset="-95"/>
              </a:rPr>
              <a:t> </a:t>
            </a:r>
            <a:r>
              <a:rPr lang="en-US" sz="1400" i="1" dirty="0" smtClean="0">
                <a:ea typeface="Cambria" charset="-95"/>
                <a:cs typeface="Cambria" charset="-95"/>
              </a:rPr>
              <a:t>1989;36:747</a:t>
            </a:r>
            <a:endParaRPr lang="en-US" sz="1400" i="1" dirty="0">
              <a:ea typeface="Cambria" charset="-95"/>
              <a:cs typeface="Cambria" charset="-95"/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7842289" y="2066038"/>
            <a:ext cx="137269" cy="268789"/>
          </a:xfrm>
          <a:prstGeom prst="blockArc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0027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000" dirty="0" smtClean="0"/>
          </a:p>
          <a:p>
            <a:pPr algn="ctr"/>
            <a:r>
              <a:rPr lang="el-GR" sz="3000" dirty="0" smtClean="0"/>
              <a:t>ΧΩΡΙΣ ΣΥΓΚΡΟΥΣΗ ΣΥΜΦΕΡΟΝΤΩΝ</a:t>
            </a:r>
          </a:p>
          <a:p>
            <a:pPr algn="ctr"/>
            <a:endParaRPr lang="el-GR" sz="3000" dirty="0" smtClean="0"/>
          </a:p>
          <a:p>
            <a:pPr algn="ctr"/>
            <a:r>
              <a:rPr lang="el-GR" sz="3000" dirty="0" smtClean="0"/>
              <a:t>ΜΕ ΤΟΥΣ ΧΟΡΗΓΟΥΣ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87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63068" y="1325563"/>
            <a:ext cx="5346298" cy="1451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ΕΞΩΚΥΤΤΑΡΙΑ </a:t>
            </a:r>
            <a:endParaRPr lang="el-GR" sz="2400" dirty="0" smtClean="0"/>
          </a:p>
          <a:p>
            <a:pPr>
              <a:buNone/>
              <a:defRPr/>
            </a:pPr>
            <a:endParaRPr lang="en-US" sz="2400" dirty="0" smtClean="0"/>
          </a:p>
          <a:p>
            <a:pPr>
              <a:buNone/>
              <a:defRPr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/>
              <a:t>O</a:t>
            </a:r>
            <a:r>
              <a:rPr lang="en-US" sz="2400" dirty="0" smtClean="0"/>
              <a:t> </a:t>
            </a:r>
            <a:r>
              <a:rPr lang="el-GR" sz="2400" dirty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H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400" dirty="0" smtClean="0"/>
              <a:t> </a:t>
            </a:r>
            <a:r>
              <a:rPr lang="el-GR" sz="2400" dirty="0" smtClean="0"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HCO</a:t>
            </a:r>
            <a:r>
              <a:rPr lang="en-US" sz="2400" b="1" baseline="-25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-</a:t>
            </a:r>
            <a:r>
              <a:rPr lang="en-US" sz="2400" dirty="0" smtClean="0">
                <a:ea typeface="Calibri" charset="-95"/>
                <a:cs typeface="Arial" charset="-95"/>
                <a:sym typeface="Symbol" charset="2"/>
              </a:rPr>
              <a:t> + H</a:t>
            </a:r>
            <a:r>
              <a:rPr lang="en-US" sz="2400" baseline="30000" dirty="0" smtClean="0">
                <a:ea typeface="Calibri" charset="-95"/>
                <a:cs typeface="Arial" charset="-95"/>
                <a:sym typeface="Symbol" charset="2"/>
              </a:rPr>
              <a:t>+</a:t>
            </a:r>
            <a:endParaRPr lang="el-GR" sz="2400" baseline="30000" dirty="0" smtClean="0">
              <a:ea typeface="Calibri" charset="-95"/>
              <a:cs typeface="Arial" charset="-95"/>
              <a:sym typeface="Symbol" charset="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95646" y="1998185"/>
            <a:ext cx="5254907" cy="39670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6495646" y="1325563"/>
            <a:ext cx="5254907" cy="240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ΕΝΔΟΚΥΤΤΑΡΙΑ</a:t>
            </a:r>
            <a:endParaRPr lang="el-GR" sz="2400" b="1" u="sng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u="sng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u="sng" dirty="0" smtClean="0"/>
              <a:t>Α. ΦΥΣΙΚΟΧΗΜΙΚΗ ΡΥΘΜΙΣΗ</a:t>
            </a:r>
          </a:p>
          <a:p>
            <a:pPr algn="ctr">
              <a:buNone/>
              <a:defRPr/>
            </a:pPr>
            <a:r>
              <a:rPr lang="en-US" sz="2400" dirty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PO</a:t>
            </a:r>
            <a:r>
              <a:rPr lang="el-GR" sz="2400" baseline="-25000" dirty="0"/>
              <a:t>4</a:t>
            </a:r>
            <a:r>
              <a:rPr lang="el-GR" sz="2400" baseline="30000" dirty="0"/>
              <a:t>- </a:t>
            </a:r>
            <a:r>
              <a:rPr lang="en-US" sz="2400" baseline="30000" dirty="0"/>
              <a:t>  </a:t>
            </a:r>
            <a:r>
              <a:rPr lang="el-GR" sz="2400" dirty="0">
                <a:sym typeface="Symbol" charset="2"/>
              </a:rPr>
              <a:t></a:t>
            </a:r>
            <a:r>
              <a:rPr lang="el-GR" sz="2400" dirty="0"/>
              <a:t> </a:t>
            </a:r>
            <a:r>
              <a:rPr lang="en-US" sz="2400" dirty="0"/>
              <a:t> HPO</a:t>
            </a:r>
            <a:r>
              <a:rPr lang="el-GR" sz="2400" baseline="-25000" dirty="0"/>
              <a:t>4</a:t>
            </a:r>
            <a:r>
              <a:rPr lang="el-GR" sz="2400" baseline="30000" dirty="0"/>
              <a:t>2-</a:t>
            </a:r>
            <a:r>
              <a:rPr lang="el-GR" sz="2400" dirty="0"/>
              <a:t> + </a:t>
            </a:r>
            <a:r>
              <a:rPr lang="en-US" sz="2400" dirty="0"/>
              <a:t>H</a:t>
            </a:r>
            <a:r>
              <a:rPr lang="el-GR" sz="2400" baseline="30000" dirty="0" smtClean="0"/>
              <a:t>+</a:t>
            </a:r>
          </a:p>
          <a:p>
            <a:pPr algn="ctr">
              <a:buNone/>
              <a:defRPr/>
            </a:pPr>
            <a:r>
              <a:rPr lang="en-US" sz="2400" dirty="0" smtClean="0"/>
              <a:t>HPr </a:t>
            </a:r>
            <a:r>
              <a:rPr lang="el-GR" sz="2400" dirty="0" smtClean="0">
                <a:sym typeface="Symbol" charset="2"/>
              </a:rPr>
              <a:t></a:t>
            </a:r>
            <a:r>
              <a:rPr lang="en-US" sz="2400" dirty="0" smtClean="0">
                <a:sym typeface="Symbol" charset="2"/>
              </a:rPr>
              <a:t>  Pr </a:t>
            </a:r>
            <a:r>
              <a:rPr lang="en-US" sz="2400" baseline="30000" dirty="0" smtClean="0">
                <a:sym typeface="Symbol" charset="2"/>
              </a:rPr>
              <a:t>-</a:t>
            </a:r>
            <a:r>
              <a:rPr lang="en-US" sz="2400" dirty="0" smtClean="0">
                <a:sym typeface="Symbol" charset="2"/>
              </a:rPr>
              <a:t> + H</a:t>
            </a:r>
            <a:r>
              <a:rPr lang="en-US" sz="2400" baseline="30000" dirty="0" smtClean="0">
                <a:sym typeface="Symbol" charset="2"/>
              </a:rPr>
              <a:t>+</a:t>
            </a:r>
          </a:p>
          <a:p>
            <a:pPr algn="ctr">
              <a:buNone/>
              <a:defRPr/>
            </a:pPr>
            <a:endParaRPr lang="en-US" sz="2400" baseline="30000" dirty="0">
              <a:sym typeface="Symbol" charset="2"/>
            </a:endParaRPr>
          </a:p>
          <a:p>
            <a:pPr algn="ctr">
              <a:buNone/>
              <a:defRPr/>
            </a:pPr>
            <a:r>
              <a:rPr lang="en-US" sz="2400" u="sng" dirty="0" smtClean="0">
                <a:sym typeface="Symbol" charset="2"/>
              </a:rPr>
              <a:t>B. </a:t>
            </a:r>
            <a:r>
              <a:rPr lang="el-GR" sz="2400" u="sng" dirty="0" smtClean="0">
                <a:sym typeface="Symbol" charset="2"/>
              </a:rPr>
              <a:t>ΜΕΤΑΒΟΛΙΚΗ ΡΥΘΜΙΣΗ</a:t>
            </a:r>
          </a:p>
          <a:p>
            <a:pPr algn="ctr">
              <a:buNone/>
              <a:defRPr/>
            </a:pPr>
            <a:r>
              <a:rPr lang="el-GR" sz="2400" dirty="0" smtClean="0">
                <a:sym typeface="Symbol" charset="2"/>
              </a:rPr>
              <a:t>Ένζυμα</a:t>
            </a:r>
          </a:p>
          <a:p>
            <a:pPr algn="ctr">
              <a:buNone/>
              <a:defRPr/>
            </a:pPr>
            <a:endParaRPr lang="el-GR" sz="2400" dirty="0" smtClean="0">
              <a:sym typeface="Symbol" charset="2"/>
            </a:endParaRPr>
          </a:p>
          <a:p>
            <a:pPr algn="ctr">
              <a:buNone/>
              <a:defRPr/>
            </a:pPr>
            <a:r>
              <a:rPr lang="el-GR" sz="2400" dirty="0" smtClean="0">
                <a:sym typeface="Symbol" charset="2"/>
              </a:rPr>
              <a:t>Γ. </a:t>
            </a:r>
            <a:r>
              <a:rPr lang="el-GR" sz="2400" u="sng" dirty="0" smtClean="0">
                <a:sym typeface="Symbol" charset="2"/>
              </a:rPr>
              <a:t>ΡΥΘΜΙΣΗ ΟΡΓΑΝΙΛΙΩΝ</a:t>
            </a:r>
          </a:p>
          <a:p>
            <a:pPr algn="ctr">
              <a:buNone/>
              <a:defRPr/>
            </a:pPr>
            <a:endParaRPr lang="el-GR" sz="2400" b="1" u="sng" dirty="0">
              <a:solidFill>
                <a:srgbClr val="0070C0"/>
              </a:solidFill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86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67159" y="1325563"/>
            <a:ext cx="11101569" cy="523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ΙΣΟΫΔΡΙΚΗ ΑΡΧΗ </a:t>
            </a:r>
          </a:p>
          <a:p>
            <a:endParaRPr lang="el-GR" sz="2400" b="1" u="sng" dirty="0" smtClean="0">
              <a:solidFill>
                <a:srgbClr val="0070C0"/>
              </a:solidFill>
            </a:endParaRPr>
          </a:p>
          <a:p>
            <a:endParaRPr lang="el-GR" sz="2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                                        </a:t>
            </a:r>
            <a:r>
              <a:rPr lang="el-GR" sz="2400" dirty="0" smtClean="0"/>
              <a:t>       </a:t>
            </a:r>
            <a:r>
              <a:rPr lang="en-US" sz="2400" dirty="0"/>
              <a:t> </a:t>
            </a:r>
            <a:r>
              <a:rPr lang="en-US" sz="2400" dirty="0" smtClean="0"/>
              <a:t>0,03xPCO</a:t>
            </a:r>
            <a:r>
              <a:rPr lang="en-US" sz="2400" baseline="-25000" dirty="0" smtClean="0"/>
              <a:t>2</a:t>
            </a:r>
            <a:r>
              <a:rPr lang="en-US" sz="2400" dirty="0"/>
              <a:t>                 </a:t>
            </a:r>
            <a:r>
              <a:rPr lang="en-US" sz="2400" dirty="0" smtClean="0"/>
              <a:t> [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baseline="30000" dirty="0"/>
              <a:t>-</a:t>
            </a:r>
            <a:r>
              <a:rPr lang="en-US" sz="2400" dirty="0"/>
              <a:t>]                  </a:t>
            </a:r>
            <a:r>
              <a:rPr lang="en-US" sz="2400" dirty="0" smtClean="0"/>
              <a:t> [</a:t>
            </a:r>
            <a:r>
              <a:rPr lang="en-US" sz="2400" dirty="0"/>
              <a:t>A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  <a:br>
              <a:rPr lang="en-US" sz="2400" dirty="0"/>
            </a:br>
            <a:r>
              <a:rPr lang="el-GR" sz="2400" dirty="0"/>
              <a:t> </a:t>
            </a:r>
            <a:r>
              <a:rPr lang="el-GR" sz="2400" dirty="0" smtClean="0"/>
              <a:t>                    </a:t>
            </a:r>
            <a:r>
              <a:rPr lang="en-US" sz="2400" dirty="0" smtClean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   =     Ka1  </a:t>
            </a:r>
            <a:r>
              <a:rPr lang="el-GR" sz="2400" dirty="0"/>
              <a:t> </a:t>
            </a:r>
            <a:r>
              <a:rPr lang="el-GR" sz="2400" dirty="0" smtClean="0"/>
              <a:t>                   </a:t>
            </a:r>
            <a:r>
              <a:rPr lang="en-US" sz="2400" dirty="0"/>
              <a:t> =   Ka2  </a:t>
            </a:r>
            <a:r>
              <a:rPr lang="el-GR" sz="2400" dirty="0" smtClean="0"/>
              <a:t>                    </a:t>
            </a:r>
            <a:r>
              <a:rPr lang="en-US" sz="2400" dirty="0"/>
              <a:t> =   Ka3  </a:t>
            </a:r>
            <a:endParaRPr lang="el-GR" sz="2400" dirty="0" smtClean="0"/>
          </a:p>
          <a:p>
            <a:pPr marL="0" indent="0">
              <a:buNone/>
            </a:pPr>
            <a:r>
              <a:rPr lang="en-US" sz="2400" dirty="0"/>
              <a:t>                                          </a:t>
            </a:r>
            <a:r>
              <a:rPr lang="el-GR" sz="2400" dirty="0" smtClean="0"/>
              <a:t>        </a:t>
            </a:r>
            <a:r>
              <a:rPr lang="en-US" sz="2400" dirty="0" smtClean="0"/>
              <a:t>[</a:t>
            </a:r>
            <a:r>
              <a:rPr lang="en-US" sz="2400" dirty="0"/>
              <a:t>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]                 </a:t>
            </a:r>
            <a:r>
              <a:rPr lang="en-US" sz="2400" dirty="0" smtClean="0"/>
              <a:t>  </a:t>
            </a:r>
            <a:r>
              <a:rPr lang="en-US" sz="2400" dirty="0"/>
              <a:t> [</a:t>
            </a:r>
            <a:r>
              <a:rPr lang="en-US" sz="2400" dirty="0" smtClean="0"/>
              <a:t>HPO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]</a:t>
            </a:r>
            <a:r>
              <a:rPr lang="en-US" sz="2400" dirty="0"/>
              <a:t>                 </a:t>
            </a:r>
            <a:r>
              <a:rPr lang="en-US" sz="2400" dirty="0" smtClean="0"/>
              <a:t>  [</a:t>
            </a:r>
            <a:r>
              <a:rPr lang="en-US" sz="2400" dirty="0"/>
              <a:t>HA]</a:t>
            </a:r>
            <a:endParaRPr lang="el-GR" sz="2400" dirty="0"/>
          </a:p>
          <a:p>
            <a:pPr marL="0" indent="0" algn="ctr">
              <a:buNone/>
            </a:pPr>
            <a:endParaRPr lang="en-US" sz="2400" dirty="0"/>
          </a:p>
          <a:p>
            <a:pPr algn="ctr">
              <a:buNone/>
              <a:defRPr/>
            </a:pPr>
            <a:endParaRPr lang="el-GR" sz="2400" dirty="0"/>
          </a:p>
          <a:p>
            <a:pPr algn="ctr">
              <a:buNone/>
              <a:defRPr/>
            </a:pPr>
            <a:endParaRPr lang="el-GR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97300" y="3238500"/>
            <a:ext cx="134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84900" y="3251200"/>
            <a:ext cx="134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10600" y="3238500"/>
            <a:ext cx="4612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887" y="4992172"/>
            <a:ext cx="12148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Τα ρυθμιστικά διαλύματα βρίσκονται σε ισορροπία μεταξύ τους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HCO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3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>
                <a:solidFill>
                  <a:srgbClr val="0070C0"/>
                </a:solidFill>
              </a:rPr>
              <a:t>/</a:t>
            </a:r>
            <a:r>
              <a:rPr lang="en-US" sz="2400" b="1" u="sng" dirty="0">
                <a:solidFill>
                  <a:srgbClr val="0070C0"/>
                </a:solidFill>
              </a:rPr>
              <a:t>CO</a:t>
            </a:r>
            <a:r>
              <a:rPr lang="el-GR" sz="2400" b="1" u="sng" baseline="-25000" dirty="0">
                <a:solidFill>
                  <a:srgbClr val="0070C0"/>
                </a:solidFill>
              </a:rPr>
              <a:t>2 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endParaRPr lang="el-GR" sz="2400" dirty="0" smtClean="0"/>
          </a:p>
          <a:p>
            <a:pPr marL="0" indent="0" algn="ctr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Ενδοκυττάριο και </a:t>
            </a:r>
            <a:r>
              <a:rPr lang="el-GR" sz="2400" b="1" dirty="0" smtClean="0">
                <a:solidFill>
                  <a:srgbClr val="FF0000"/>
                </a:solidFill>
              </a:rPr>
              <a:t>εξωκυττάριο, </a:t>
            </a:r>
            <a:r>
              <a:rPr lang="el-GR" sz="2400" dirty="0" smtClean="0"/>
              <a:t>σε «ανοικτό» σύστημα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CO</a:t>
            </a:r>
            <a:r>
              <a:rPr lang="en-US" sz="2400" baseline="-25000" dirty="0"/>
              <a:t>2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 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H</a:t>
            </a:r>
            <a:r>
              <a:rPr lang="en-US" sz="2400" baseline="30000" dirty="0"/>
              <a:t>+</a:t>
            </a:r>
            <a:r>
              <a:rPr lang="en-US" sz="2400" dirty="0"/>
              <a:t> + </a:t>
            </a: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                                   αέριο      </a:t>
            </a:r>
            <a:r>
              <a:rPr lang="el-GR" sz="2400" dirty="0"/>
              <a:t>διαλυτό                   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n-US" sz="2400" dirty="0"/>
              <a:t>pKa</a:t>
            </a:r>
            <a:r>
              <a:rPr lang="el-GR" sz="2400" dirty="0"/>
              <a:t> = </a:t>
            </a:r>
            <a:r>
              <a:rPr lang="el-GR" sz="2400" dirty="0" smtClean="0"/>
              <a:t>6</a:t>
            </a:r>
            <a:r>
              <a:rPr lang="en-US" sz="2400" dirty="0" smtClean="0"/>
              <a:t>,</a:t>
            </a:r>
            <a:r>
              <a:rPr lang="el-GR" sz="2400" dirty="0" smtClean="0"/>
              <a:t>1</a:t>
            </a:r>
            <a:endParaRPr lang="el-GR" sz="2400" dirty="0" smtClean="0"/>
          </a:p>
          <a:p>
            <a:pPr marL="0" indent="0" algn="ctr">
              <a:buNone/>
            </a:pPr>
            <a:endParaRPr lang="el-GR" sz="2400" dirty="0" smtClean="0"/>
          </a:p>
          <a:p>
            <a:pPr marL="0" indent="0" algn="ctr">
              <a:buNone/>
            </a:pPr>
            <a:r>
              <a:rPr lang="el-GR" sz="2400" dirty="0" smtClean="0"/>
              <a:t>όπου </a:t>
            </a:r>
            <a:r>
              <a:rPr lang="en-US" sz="2400" dirty="0" err="1" smtClean="0"/>
              <a:t>pka</a:t>
            </a:r>
            <a:r>
              <a:rPr lang="en-US" sz="2400" dirty="0" smtClean="0"/>
              <a:t> </a:t>
            </a:r>
            <a:r>
              <a:rPr lang="en-US" sz="2400" dirty="0"/>
              <a:t>= [H</a:t>
            </a:r>
            <a:r>
              <a:rPr lang="en-US" sz="2400" baseline="30000" dirty="0"/>
              <a:t>+</a:t>
            </a:r>
            <a:r>
              <a:rPr lang="en-US" sz="2400" dirty="0"/>
              <a:t>][HCO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] / [H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 smtClean="0"/>
              <a:t>] </a:t>
            </a:r>
            <a:r>
              <a:rPr lang="el-GR" sz="2400" dirty="0" smtClean="0"/>
              <a:t>με Δ</a:t>
            </a:r>
            <a:r>
              <a:rPr lang="en-US" sz="2400" dirty="0" smtClean="0"/>
              <a:t>pH &gt;1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</a:t>
            </a:r>
            <a:endParaRPr lang="el-GR" sz="2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5177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HCO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3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>
                <a:solidFill>
                  <a:srgbClr val="0070C0"/>
                </a:solidFill>
              </a:rPr>
              <a:t>/</a:t>
            </a:r>
            <a:r>
              <a:rPr lang="en-US" sz="2400" b="1" u="sng" dirty="0">
                <a:solidFill>
                  <a:srgbClr val="0070C0"/>
                </a:solidFill>
              </a:rPr>
              <a:t>CO</a:t>
            </a:r>
            <a:r>
              <a:rPr lang="el-GR" sz="2400" b="1" u="sng" baseline="-25000" dirty="0">
                <a:solidFill>
                  <a:srgbClr val="0070C0"/>
                </a:solidFill>
              </a:rPr>
              <a:t>2 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endParaRPr lang="el-GR" sz="2400" dirty="0" smtClean="0"/>
          </a:p>
          <a:p>
            <a:pPr marL="0" indent="0" algn="ctr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Ενδοκυττάριο και </a:t>
            </a:r>
            <a:r>
              <a:rPr lang="el-GR" sz="2400" b="1" dirty="0" smtClean="0">
                <a:solidFill>
                  <a:srgbClr val="FF0000"/>
                </a:solidFill>
              </a:rPr>
              <a:t>εξωκυττάριο, </a:t>
            </a:r>
            <a:r>
              <a:rPr lang="el-GR" sz="2400" dirty="0" smtClean="0"/>
              <a:t>σε «ανοικτό» σύστημα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 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CO</a:t>
            </a:r>
            <a:r>
              <a:rPr lang="en-US" sz="2400" baseline="-25000" dirty="0"/>
              <a:t>2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 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en-US" sz="2400" b="1" baseline="30000" dirty="0">
                <a:solidFill>
                  <a:srgbClr val="0070C0"/>
                </a:solidFill>
              </a:rPr>
              <a:t>+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</a:rPr>
              <a:t>HCO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-</a:t>
            </a:r>
            <a:endParaRPr lang="el-GR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2400" dirty="0" smtClean="0"/>
              <a:t>                                   αέριο      </a:t>
            </a:r>
            <a:r>
              <a:rPr lang="el-GR" sz="2400" dirty="0"/>
              <a:t>διαλυτό                   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n-US" sz="2400" dirty="0"/>
              <a:t>pKa</a:t>
            </a:r>
            <a:r>
              <a:rPr lang="el-GR" sz="2400" dirty="0"/>
              <a:t> = </a:t>
            </a:r>
            <a:r>
              <a:rPr lang="el-GR" sz="2400" dirty="0" smtClean="0"/>
              <a:t>6</a:t>
            </a:r>
            <a:r>
              <a:rPr lang="en-US" sz="2400" dirty="0" smtClean="0"/>
              <a:t>,</a:t>
            </a:r>
            <a:r>
              <a:rPr lang="el-GR" sz="2400" dirty="0" smtClean="0"/>
              <a:t>1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dirty="0" smtClean="0"/>
              <a:t>όπου </a:t>
            </a:r>
            <a:r>
              <a:rPr lang="en-US" sz="2400" dirty="0" smtClean="0"/>
              <a:t>pKa </a:t>
            </a:r>
            <a:r>
              <a:rPr lang="en-US" sz="2400" dirty="0"/>
              <a:t>= [H</a:t>
            </a:r>
            <a:r>
              <a:rPr lang="en-US" sz="2400" baseline="30000" dirty="0"/>
              <a:t>+</a:t>
            </a:r>
            <a:r>
              <a:rPr lang="en-US" sz="2400" dirty="0"/>
              <a:t>][HCO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] / [H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 smtClean="0"/>
              <a:t>] </a:t>
            </a:r>
            <a:r>
              <a:rPr lang="el-GR" sz="2400" dirty="0" smtClean="0"/>
              <a:t>με Δ</a:t>
            </a:r>
            <a:r>
              <a:rPr lang="en-US" sz="2400" dirty="0" smtClean="0"/>
              <a:t>pH &gt;1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</a:t>
            </a:r>
            <a:r>
              <a:rPr lang="el-GR" sz="2400" b="1" dirty="0" smtClean="0">
                <a:solidFill>
                  <a:srgbClr val="0070C0"/>
                </a:solidFill>
              </a:rPr>
              <a:t>Αποτελεσματικό</a:t>
            </a:r>
            <a:r>
              <a:rPr lang="el-GR" sz="2400" dirty="0" smtClean="0"/>
              <a:t> ρυθμιστικό σύστημα </a:t>
            </a:r>
            <a:endParaRPr lang="en-US" sz="2400" dirty="0" smtClean="0"/>
          </a:p>
          <a:p>
            <a:pPr marL="0" indent="0" algn="ctr">
              <a:buNone/>
            </a:pPr>
            <a:r>
              <a:rPr lang="el-GR" sz="2400" dirty="0" smtClean="0"/>
              <a:t>εξαιτίας της ρύθμισης της </a:t>
            </a:r>
            <a:r>
              <a:rPr lang="en-US" sz="2400" dirty="0" smtClean="0"/>
              <a:t>PCO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με την </a:t>
            </a:r>
            <a:r>
              <a:rPr lang="el-GR" sz="2400" b="1" dirty="0" smtClean="0">
                <a:solidFill>
                  <a:srgbClr val="0070C0"/>
                </a:solidFill>
              </a:rPr>
              <a:t>αναπνοή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l-GR" sz="2400" dirty="0" smtClean="0"/>
              <a:t>και των εφεδρειών του πλάσματος σε </a:t>
            </a: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 (</a:t>
            </a:r>
            <a:r>
              <a:rPr lang="el-GR" sz="2400" b="1" dirty="0" err="1" smtClean="0">
                <a:solidFill>
                  <a:srgbClr val="0070C0"/>
                </a:solidFill>
              </a:rPr>
              <a:t>νεφροί</a:t>
            </a:r>
            <a:r>
              <a:rPr lang="el-GR" sz="2400" dirty="0" smtClean="0"/>
              <a:t>)</a:t>
            </a:r>
            <a:endParaRPr lang="el-GR" sz="2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977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HCO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3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>
                <a:solidFill>
                  <a:srgbClr val="0070C0"/>
                </a:solidFill>
              </a:rPr>
              <a:t>/</a:t>
            </a:r>
            <a:r>
              <a:rPr lang="en-US" sz="2400" b="1" u="sng" dirty="0">
                <a:solidFill>
                  <a:srgbClr val="0070C0"/>
                </a:solidFill>
              </a:rPr>
              <a:t>CO</a:t>
            </a:r>
            <a:r>
              <a:rPr lang="el-GR" sz="2400" b="1" u="sng" baseline="-25000" dirty="0">
                <a:solidFill>
                  <a:srgbClr val="0070C0"/>
                </a:solidFill>
              </a:rPr>
              <a:t>2 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endParaRPr lang="el-GR" sz="2400" dirty="0" smtClean="0"/>
          </a:p>
          <a:p>
            <a:pPr marL="0" indent="0" algn="ctr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</a:t>
            </a:r>
            <a:endParaRPr lang="el-GR" sz="2400" baseline="30000" dirty="0" smtClean="0"/>
          </a:p>
        </p:txBody>
      </p:sp>
      <p:grpSp>
        <p:nvGrpSpPr>
          <p:cNvPr id="4" name="Ομάδα 14"/>
          <p:cNvGrpSpPr/>
          <p:nvPr/>
        </p:nvGrpSpPr>
        <p:grpSpPr>
          <a:xfrm>
            <a:off x="6988541" y="1614169"/>
            <a:ext cx="4131473" cy="4718486"/>
            <a:chOff x="5076922" y="1893195"/>
            <a:chExt cx="5014175" cy="4718486"/>
          </a:xfrm>
        </p:grpSpPr>
        <p:sp>
          <p:nvSpPr>
            <p:cNvPr id="5" name="2 - Θέση περιεχομένου"/>
            <p:cNvSpPr txBox="1">
              <a:spLocks/>
            </p:cNvSpPr>
            <p:nvPr/>
          </p:nvSpPr>
          <p:spPr>
            <a:xfrm>
              <a:off x="5076922" y="1893195"/>
              <a:ext cx="5014175" cy="42821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2000" dirty="0" smtClean="0"/>
                <a:t>pH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n-US" sz="20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l-GR" sz="2000" dirty="0" smtClean="0"/>
                <a:t>Περιφερικοί </a:t>
              </a:r>
              <a:r>
                <a:rPr lang="el-GR" sz="2000" dirty="0" err="1" smtClean="0"/>
                <a:t>χημειοϋποδοχείς</a:t>
              </a:r>
              <a:endParaRPr lang="el-GR" sz="20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l-GR" sz="2000" dirty="0" smtClean="0"/>
                <a:t>(καρωτιδικό σώμα)</a:t>
              </a:r>
              <a:endParaRPr lang="en-US" sz="20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n-US" sz="2000" dirty="0"/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l-GR" sz="2000" dirty="0" smtClean="0"/>
                <a:t>Αναπνευστικό Κέντρο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l-GR" sz="2000" dirty="0"/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l-GR" sz="2000" dirty="0" smtClean="0"/>
                <a:t>Εύρος και συχνότητα αναπνοής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l-GR" sz="2000" dirty="0"/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2000" dirty="0" smtClean="0"/>
                <a:t>PCO</a:t>
              </a:r>
              <a:r>
                <a:rPr lang="en-US" sz="2000" baseline="-25000" dirty="0" smtClean="0"/>
                <a:t>2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n-US" sz="2000" dirty="0"/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2000" dirty="0" smtClean="0"/>
                <a:t>pH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n-US" sz="20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n-US" sz="20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n-US" sz="20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n-US" sz="2000" dirty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l-GR" sz="2000" dirty="0" smtClean="0"/>
            </a:p>
            <a:p>
              <a:pPr>
                <a:buFont typeface="Arial" panose="020B0604020202020204" pitchFamily="34" charset="0"/>
                <a:buNone/>
                <a:defRPr/>
              </a:pPr>
              <a:endParaRPr lang="el-GR" sz="2000" dirty="0" smtClean="0"/>
            </a:p>
          </p:txBody>
        </p:sp>
        <p:cxnSp>
          <p:nvCxnSpPr>
            <p:cNvPr id="6" name="Ευθύγραμμο βέλος σύνδεσης 4"/>
            <p:cNvCxnSpPr/>
            <p:nvPr/>
          </p:nvCxnSpPr>
          <p:spPr>
            <a:xfrm>
              <a:off x="7303661" y="1893195"/>
              <a:ext cx="0" cy="2833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8"/>
            <p:cNvCxnSpPr/>
            <p:nvPr/>
          </p:nvCxnSpPr>
          <p:spPr>
            <a:xfrm flipV="1">
              <a:off x="5456141" y="4745253"/>
              <a:ext cx="0" cy="3348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11"/>
            <p:cNvCxnSpPr/>
            <p:nvPr/>
          </p:nvCxnSpPr>
          <p:spPr>
            <a:xfrm>
              <a:off x="7180154" y="5524603"/>
              <a:ext cx="0" cy="2833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13"/>
            <p:cNvCxnSpPr/>
            <p:nvPr/>
          </p:nvCxnSpPr>
          <p:spPr>
            <a:xfrm flipV="1">
              <a:off x="7303661" y="6276831"/>
              <a:ext cx="0" cy="3348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Βέλος προς τα κάτω 10"/>
            <p:cNvSpPr/>
            <p:nvPr/>
          </p:nvSpPr>
          <p:spPr>
            <a:xfrm>
              <a:off x="7456868" y="2266682"/>
              <a:ext cx="193183" cy="3219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Βέλος προς τα κάτω 15"/>
            <p:cNvSpPr/>
            <p:nvPr/>
          </p:nvSpPr>
          <p:spPr>
            <a:xfrm>
              <a:off x="7456865" y="3504026"/>
              <a:ext cx="193183" cy="3219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Βέλος προς τα κάτω 16"/>
            <p:cNvSpPr/>
            <p:nvPr/>
          </p:nvSpPr>
          <p:spPr>
            <a:xfrm>
              <a:off x="7456865" y="4261036"/>
              <a:ext cx="193183" cy="3219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Βέλος προς τα κάτω 17"/>
            <p:cNvSpPr/>
            <p:nvPr/>
          </p:nvSpPr>
          <p:spPr>
            <a:xfrm>
              <a:off x="7456865" y="5085207"/>
              <a:ext cx="193183" cy="3219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Βέλος προς τα κάτω 18"/>
            <p:cNvSpPr/>
            <p:nvPr/>
          </p:nvSpPr>
          <p:spPr>
            <a:xfrm>
              <a:off x="7456865" y="5954859"/>
              <a:ext cx="193183" cy="3219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19" y="1643482"/>
            <a:ext cx="481883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HCO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3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>
                <a:solidFill>
                  <a:srgbClr val="0070C0"/>
                </a:solidFill>
              </a:rPr>
              <a:t>/</a:t>
            </a:r>
            <a:r>
              <a:rPr lang="en-US" sz="2400" b="1" u="sng" dirty="0">
                <a:solidFill>
                  <a:srgbClr val="0070C0"/>
                </a:solidFill>
              </a:rPr>
              <a:t>CO</a:t>
            </a:r>
            <a:r>
              <a:rPr lang="el-GR" sz="2400" b="1" u="sng" baseline="-25000" dirty="0">
                <a:solidFill>
                  <a:srgbClr val="0070C0"/>
                </a:solidFill>
              </a:rPr>
              <a:t>2 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endParaRPr lang="el-GR" sz="2400" dirty="0" smtClean="0"/>
          </a:p>
          <a:p>
            <a:pPr marL="0" indent="0" algn="ctr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</a:t>
            </a:r>
            <a:endParaRPr lang="el-GR" sz="2400" baseline="30000" dirty="0" smtClean="0"/>
          </a:p>
        </p:txBody>
      </p:sp>
      <p:grpSp>
        <p:nvGrpSpPr>
          <p:cNvPr id="16" name="Ομάδα 3"/>
          <p:cNvGrpSpPr/>
          <p:nvPr/>
        </p:nvGrpSpPr>
        <p:grpSpPr>
          <a:xfrm>
            <a:off x="1524000" y="1920252"/>
            <a:ext cx="9144000" cy="3940530"/>
            <a:chOff x="1549758" y="1755152"/>
            <a:chExt cx="9144000" cy="3940530"/>
          </a:xfrm>
        </p:grpSpPr>
        <p:sp>
          <p:nvSpPr>
            <p:cNvPr id="17" name="3 - Στρογγυλεμένο ορθογώνιο"/>
            <p:cNvSpPr/>
            <p:nvPr/>
          </p:nvSpPr>
          <p:spPr>
            <a:xfrm>
              <a:off x="2478446" y="2266682"/>
              <a:ext cx="2786056" cy="3429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18" name="4 - Στρογγυλεμένο ορθογώνιο"/>
            <p:cNvSpPr/>
            <p:nvPr/>
          </p:nvSpPr>
          <p:spPr>
            <a:xfrm>
              <a:off x="7121883" y="2266682"/>
              <a:ext cx="2571750" cy="3429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19" name="5 - Έλλειψη"/>
            <p:cNvSpPr/>
            <p:nvPr/>
          </p:nvSpPr>
          <p:spPr>
            <a:xfrm>
              <a:off x="2264134" y="2981057"/>
              <a:ext cx="500063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20" name="6 - Έλλειψη"/>
            <p:cNvSpPr/>
            <p:nvPr/>
          </p:nvSpPr>
          <p:spPr>
            <a:xfrm>
              <a:off x="2264134" y="4338370"/>
              <a:ext cx="500063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21" name="7 - Έλλειψη"/>
            <p:cNvSpPr/>
            <p:nvPr/>
          </p:nvSpPr>
          <p:spPr>
            <a:xfrm>
              <a:off x="4978750" y="2981048"/>
              <a:ext cx="500062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22" name="8 - Έλλειψη"/>
            <p:cNvSpPr/>
            <p:nvPr/>
          </p:nvSpPr>
          <p:spPr>
            <a:xfrm>
              <a:off x="6907571" y="3052495"/>
              <a:ext cx="500062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23" name="9 - Έλλειψη"/>
            <p:cNvSpPr/>
            <p:nvPr/>
          </p:nvSpPr>
          <p:spPr>
            <a:xfrm>
              <a:off x="9407884" y="3052495"/>
              <a:ext cx="500063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cxnSp>
          <p:nvCxnSpPr>
            <p:cNvPr id="24" name="11 - Ευθύγραμμο βέλος σύνδεσης"/>
            <p:cNvCxnSpPr/>
            <p:nvPr/>
          </p:nvCxnSpPr>
          <p:spPr>
            <a:xfrm rot="10800000">
              <a:off x="1978354" y="2981048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12 - Ευθύγραμμο βέλος σύνδεσης"/>
            <p:cNvCxnSpPr/>
            <p:nvPr/>
          </p:nvCxnSpPr>
          <p:spPr>
            <a:xfrm rot="10800000">
              <a:off x="2049792" y="433837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3 - Ευθύγραμμο βέλος σύνδεσης"/>
            <p:cNvCxnSpPr/>
            <p:nvPr/>
          </p:nvCxnSpPr>
          <p:spPr>
            <a:xfrm rot="10800000">
              <a:off x="2049792" y="4909874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4 - Ευθύγραμμο βέλος σύνδεσης"/>
            <p:cNvCxnSpPr/>
            <p:nvPr/>
          </p:nvCxnSpPr>
          <p:spPr>
            <a:xfrm rot="10800000">
              <a:off x="4764436" y="2981048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5 - Ευθύγραμμο βέλος σύνδεσης"/>
            <p:cNvCxnSpPr/>
            <p:nvPr/>
          </p:nvCxnSpPr>
          <p:spPr>
            <a:xfrm rot="10800000">
              <a:off x="6693262" y="362399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6 - Ευθύγραμμο βέλος σύνδεσης"/>
            <p:cNvCxnSpPr/>
            <p:nvPr/>
          </p:nvCxnSpPr>
          <p:spPr>
            <a:xfrm rot="10800000">
              <a:off x="9193592" y="3052486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8 - Ευθύγραμμο βέλος σύνδεσης"/>
            <p:cNvCxnSpPr/>
            <p:nvPr/>
          </p:nvCxnSpPr>
          <p:spPr>
            <a:xfrm>
              <a:off x="2049792" y="355255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9 - Ευθύγραμμο βέλος σύνδεσης"/>
            <p:cNvCxnSpPr/>
            <p:nvPr/>
          </p:nvCxnSpPr>
          <p:spPr>
            <a:xfrm>
              <a:off x="4764436" y="355255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20 - Ευθύγραμμο βέλος σύνδεσης"/>
            <p:cNvCxnSpPr/>
            <p:nvPr/>
          </p:nvCxnSpPr>
          <p:spPr>
            <a:xfrm>
              <a:off x="9193592" y="362399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21 - TextBox"/>
            <p:cNvSpPr txBox="1"/>
            <p:nvPr/>
          </p:nvSpPr>
          <p:spPr>
            <a:xfrm>
              <a:off x="2835610" y="276673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3Na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34" name="22 - TextBox"/>
            <p:cNvSpPr txBox="1"/>
            <p:nvPr/>
          </p:nvSpPr>
          <p:spPr>
            <a:xfrm>
              <a:off x="1549758" y="340967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2K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35" name="23 - TextBox"/>
            <p:cNvSpPr txBox="1"/>
            <p:nvPr/>
          </p:nvSpPr>
          <p:spPr>
            <a:xfrm>
              <a:off x="2835610" y="412405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err="1"/>
                <a:t>Na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36" name="24 - TextBox"/>
            <p:cNvSpPr txBox="1"/>
            <p:nvPr/>
          </p:nvSpPr>
          <p:spPr>
            <a:xfrm>
              <a:off x="2835610" y="4695561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3HCO</a:t>
              </a:r>
              <a:r>
                <a:rPr lang="el-GR" sz="1200" b="1" baseline="-25000" dirty="0"/>
                <a:t>3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37" name="25 - TextBox"/>
            <p:cNvSpPr txBox="1"/>
            <p:nvPr/>
          </p:nvSpPr>
          <p:spPr>
            <a:xfrm>
              <a:off x="4050056" y="4695560"/>
              <a:ext cx="1214446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CO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 + OH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38" name="26 - TextBox"/>
            <p:cNvSpPr txBox="1"/>
            <p:nvPr/>
          </p:nvSpPr>
          <p:spPr>
            <a:xfrm>
              <a:off x="4347359" y="4101117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H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O</a:t>
              </a:r>
            </a:p>
          </p:txBody>
        </p:sp>
        <p:sp>
          <p:nvSpPr>
            <p:cNvPr id="39" name="27 - TextBox"/>
            <p:cNvSpPr txBox="1"/>
            <p:nvPr/>
          </p:nvSpPr>
          <p:spPr>
            <a:xfrm>
              <a:off x="4121494" y="348111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   H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40" name="28 - TextBox"/>
            <p:cNvSpPr txBox="1"/>
            <p:nvPr/>
          </p:nvSpPr>
          <p:spPr>
            <a:xfrm>
              <a:off x="5550254" y="2838173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</a:t>
              </a:r>
              <a:r>
                <a:rPr lang="el-GR" sz="1200" b="1" dirty="0" err="1"/>
                <a:t>Na</a:t>
              </a:r>
              <a:r>
                <a:rPr lang="el-GR" sz="1200" b="1" baseline="30000" dirty="0"/>
                <a:t>+</a:t>
              </a:r>
            </a:p>
          </p:txBody>
        </p:sp>
        <p:cxnSp>
          <p:nvCxnSpPr>
            <p:cNvPr id="41" name="30 - Ευθύγραμμο βέλος σύνδεσης"/>
            <p:cNvCxnSpPr/>
            <p:nvPr/>
          </p:nvCxnSpPr>
          <p:spPr>
            <a:xfrm rot="10800000">
              <a:off x="3549990" y="4838436"/>
              <a:ext cx="64294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34 - Ευθύγραμμο βέλος σύνδεσης"/>
            <p:cNvCxnSpPr/>
            <p:nvPr/>
          </p:nvCxnSpPr>
          <p:spPr>
            <a:xfrm rot="5400000" flipH="1" flipV="1">
              <a:off x="4514403" y="3945461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8 - Ευθύγραμμο βέλος σύνδεσης"/>
            <p:cNvCxnSpPr/>
            <p:nvPr/>
          </p:nvCxnSpPr>
          <p:spPr>
            <a:xfrm rot="5400000">
              <a:off x="4515197" y="4516171"/>
              <a:ext cx="35639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53 - TextBox"/>
            <p:cNvSpPr txBox="1"/>
            <p:nvPr/>
          </p:nvSpPr>
          <p:spPr>
            <a:xfrm>
              <a:off x="2192668" y="3123926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err="1"/>
                <a:t>ATPase</a:t>
              </a:r>
              <a:endParaRPr lang="el-GR" sz="1200" b="1" dirty="0"/>
            </a:p>
          </p:txBody>
        </p:sp>
        <p:sp>
          <p:nvSpPr>
            <p:cNvPr id="45" name="54 - TextBox"/>
            <p:cNvSpPr txBox="1"/>
            <p:nvPr/>
          </p:nvSpPr>
          <p:spPr>
            <a:xfrm>
              <a:off x="7550518" y="340967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H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46" name="55 - TextBox"/>
            <p:cNvSpPr txBox="1"/>
            <p:nvPr/>
          </p:nvSpPr>
          <p:spPr>
            <a:xfrm>
              <a:off x="6836138" y="305248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</a:t>
              </a:r>
              <a:r>
                <a:rPr lang="en-US" sz="1200" b="1" dirty="0"/>
                <a:t>  </a:t>
              </a:r>
              <a:r>
                <a:rPr lang="el-GR" sz="1200" b="1" dirty="0"/>
                <a:t>H</a:t>
              </a:r>
              <a:r>
                <a:rPr lang="el-GR" sz="1200" b="1" baseline="30000" dirty="0"/>
                <a:t>+</a:t>
              </a:r>
              <a:endParaRPr lang="en-US" sz="1200" b="1" baseline="30000" dirty="0"/>
            </a:p>
            <a:p>
              <a:r>
                <a:rPr lang="en-US" sz="1200" b="1" dirty="0"/>
                <a:t> </a:t>
              </a:r>
              <a:r>
                <a:rPr lang="el-GR" sz="1200" b="1" dirty="0" err="1"/>
                <a:t>ATPase</a:t>
              </a:r>
              <a:endParaRPr lang="el-GR" sz="1200" b="1" dirty="0"/>
            </a:p>
          </p:txBody>
        </p:sp>
        <p:sp>
          <p:nvSpPr>
            <p:cNvPr id="47" name="56 - TextBox"/>
            <p:cNvSpPr txBox="1"/>
            <p:nvPr/>
          </p:nvSpPr>
          <p:spPr>
            <a:xfrm>
              <a:off x="3478552" y="483843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CA</a:t>
              </a:r>
            </a:p>
          </p:txBody>
        </p:sp>
        <p:sp>
          <p:nvSpPr>
            <p:cNvPr id="48" name="57 - TextBox"/>
            <p:cNvSpPr txBox="1"/>
            <p:nvPr/>
          </p:nvSpPr>
          <p:spPr>
            <a:xfrm>
              <a:off x="7407642" y="3981182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    </a:t>
              </a:r>
            </a:p>
            <a:p>
              <a:r>
                <a:rPr lang="el-GR" sz="1200" b="1" dirty="0"/>
                <a:t>   H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O</a:t>
              </a:r>
            </a:p>
          </p:txBody>
        </p:sp>
        <p:sp>
          <p:nvSpPr>
            <p:cNvPr id="49" name="58 - TextBox"/>
            <p:cNvSpPr txBox="1"/>
            <p:nvPr/>
          </p:nvSpPr>
          <p:spPr>
            <a:xfrm>
              <a:off x="8479212" y="3481115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HCO</a:t>
              </a:r>
              <a:r>
                <a:rPr lang="el-GR" sz="1200" b="1" baseline="-25000" dirty="0"/>
                <a:t>3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50" name="59 - TextBox"/>
            <p:cNvSpPr txBox="1"/>
            <p:nvPr/>
          </p:nvSpPr>
          <p:spPr>
            <a:xfrm>
              <a:off x="9836502" y="2909612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Cl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51" name="60 - TextBox"/>
            <p:cNvSpPr txBox="1"/>
            <p:nvPr/>
          </p:nvSpPr>
          <p:spPr>
            <a:xfrm>
              <a:off x="8764964" y="412405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CA</a:t>
              </a:r>
            </a:p>
          </p:txBody>
        </p:sp>
        <p:cxnSp>
          <p:nvCxnSpPr>
            <p:cNvPr id="52" name="61 - Ευθύγραμμο βέλος σύνδεσης"/>
            <p:cNvCxnSpPr/>
            <p:nvPr/>
          </p:nvCxnSpPr>
          <p:spPr>
            <a:xfrm rot="5400000" flipH="1" flipV="1">
              <a:off x="7515593" y="3944667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63 - TextBox"/>
            <p:cNvSpPr txBox="1"/>
            <p:nvPr/>
          </p:nvSpPr>
          <p:spPr>
            <a:xfrm>
              <a:off x="8193460" y="4838436"/>
              <a:ext cx="1428760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 CO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 + OH</a:t>
              </a:r>
              <a:r>
                <a:rPr lang="el-GR" sz="1200" b="1" baseline="30000" dirty="0"/>
                <a:t>-</a:t>
              </a:r>
            </a:p>
          </p:txBody>
        </p:sp>
        <p:cxnSp>
          <p:nvCxnSpPr>
            <p:cNvPr id="54" name="64 - Ευθύγραμμο βέλος σύνδεσης"/>
            <p:cNvCxnSpPr/>
            <p:nvPr/>
          </p:nvCxnSpPr>
          <p:spPr>
            <a:xfrm rot="5400000" flipH="1" flipV="1">
              <a:off x="8301411" y="4230419"/>
              <a:ext cx="9286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76 - Γωνιακή σύνδεση"/>
            <p:cNvCxnSpPr/>
            <p:nvPr/>
          </p:nvCxnSpPr>
          <p:spPr>
            <a:xfrm>
              <a:off x="7764832" y="4481246"/>
              <a:ext cx="642942" cy="500066"/>
            </a:xfrm>
            <a:prstGeom prst="bentConnector3">
              <a:avLst>
                <a:gd name="adj1" fmla="val 1516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78 - TextBox"/>
            <p:cNvSpPr txBox="1"/>
            <p:nvPr/>
          </p:nvSpPr>
          <p:spPr>
            <a:xfrm>
              <a:off x="2426156" y="1755152"/>
              <a:ext cx="2823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ΕΓΓΥΣ ΣΩΛΗΝΑΡΙΑΚΟ </a:t>
              </a:r>
              <a:r>
                <a:rPr lang="el-GR" sz="1200" b="1" dirty="0"/>
                <a:t>ΚΥΤΤΑΡΟ</a:t>
              </a:r>
            </a:p>
          </p:txBody>
        </p:sp>
        <p:sp>
          <p:nvSpPr>
            <p:cNvPr id="57" name="79 - TextBox"/>
            <p:cNvSpPr txBox="1"/>
            <p:nvPr/>
          </p:nvSpPr>
          <p:spPr>
            <a:xfrm>
              <a:off x="6979014" y="1766603"/>
              <a:ext cx="3071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ΠΑΡΑΚΕΙΜΕΝΟ </a:t>
              </a:r>
              <a:r>
                <a:rPr lang="el-GR" sz="1200" b="1" dirty="0"/>
                <a:t>ΣΩΛΗΝΑΡΙΑΚΟ ΚΥΤΤΑΡΟ</a:t>
              </a:r>
            </a:p>
          </p:txBody>
        </p:sp>
        <p:sp>
          <p:nvSpPr>
            <p:cNvPr id="58" name="80 - TextBox"/>
            <p:cNvSpPr txBox="1"/>
            <p:nvPr/>
          </p:nvSpPr>
          <p:spPr>
            <a:xfrm>
              <a:off x="5621692" y="3766868"/>
              <a:ext cx="1643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</a:t>
              </a:r>
              <a:r>
                <a:rPr lang="en-US" sz="1200" b="1" dirty="0"/>
                <a:t>    </a:t>
              </a:r>
              <a:r>
                <a:rPr lang="el-GR" sz="1200" b="1" dirty="0"/>
                <a:t>H</a:t>
              </a:r>
              <a:r>
                <a:rPr lang="el-GR" sz="1200" b="1" baseline="30000" dirty="0"/>
                <a:t>+</a:t>
              </a:r>
              <a:r>
                <a:rPr lang="en-US" sz="1200" b="1" dirty="0"/>
                <a:t> + HCO</a:t>
              </a:r>
              <a:r>
                <a:rPr lang="en-US" sz="1200" b="1" baseline="-25000" dirty="0"/>
                <a:t>3</a:t>
              </a:r>
              <a:r>
                <a:rPr lang="en-US" sz="1200" b="1" baseline="30000" dirty="0"/>
                <a:t>-</a:t>
              </a:r>
              <a:endParaRPr lang="el-GR" sz="1200" b="1" baseline="30000" dirty="0"/>
            </a:p>
          </p:txBody>
        </p:sp>
        <p:cxnSp>
          <p:nvCxnSpPr>
            <p:cNvPr id="59" name="82 - Ευθύγραμμο βέλος σύνδεσης"/>
            <p:cNvCxnSpPr/>
            <p:nvPr/>
          </p:nvCxnSpPr>
          <p:spPr>
            <a:xfrm rot="5400000">
              <a:off x="5908238" y="4409014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83 - TextBox"/>
            <p:cNvSpPr txBox="1"/>
            <p:nvPr/>
          </p:nvSpPr>
          <p:spPr>
            <a:xfrm>
              <a:off x="5621692" y="4874660"/>
              <a:ext cx="1304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</a:t>
              </a:r>
              <a:r>
                <a:rPr lang="en-US" sz="1200" b="1" dirty="0"/>
                <a:t>     </a:t>
              </a:r>
              <a:r>
                <a:rPr lang="en-US" sz="1200" b="1" dirty="0" smtClean="0"/>
                <a:t>   </a:t>
              </a:r>
              <a:r>
                <a:rPr lang="en-US" sz="1200" b="1" dirty="0"/>
                <a:t>H</a:t>
              </a:r>
              <a:r>
                <a:rPr lang="en-US" sz="1200" b="1" baseline="-25000" dirty="0"/>
                <a:t>2</a:t>
              </a:r>
              <a:r>
                <a:rPr lang="en-US" sz="1200" b="1" dirty="0"/>
                <a:t>CO</a:t>
              </a:r>
              <a:r>
                <a:rPr lang="en-US" sz="1200" b="1" baseline="-25000" dirty="0"/>
                <a:t>3</a:t>
              </a:r>
              <a:endParaRPr lang="el-GR" sz="1200" b="1" baseline="-25000" dirty="0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4738678" y="3717648"/>
            <a:ext cx="8572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024008" y="5072785"/>
            <a:ext cx="857257" cy="4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9167834" y="3784714"/>
            <a:ext cx="8572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686560" y="3789090"/>
            <a:ext cx="857257" cy="4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171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2.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</a:t>
            </a:r>
            <a:r>
              <a:rPr lang="en-US" sz="2400" b="1" u="sng" dirty="0" smtClean="0">
                <a:solidFill>
                  <a:srgbClr val="0070C0"/>
                </a:solidFill>
              </a:rPr>
              <a:t>H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u="sng" dirty="0" smtClean="0">
                <a:solidFill>
                  <a:srgbClr val="0070C0"/>
                </a:solidFill>
              </a:rPr>
              <a:t>PO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 smtClean="0">
                <a:solidFill>
                  <a:srgbClr val="0070C0"/>
                </a:solidFill>
              </a:rPr>
              <a:t>/</a:t>
            </a:r>
            <a:r>
              <a:rPr lang="en-US" sz="2400" b="1" u="sng" dirty="0" smtClean="0">
                <a:solidFill>
                  <a:srgbClr val="0070C0"/>
                </a:solidFill>
              </a:rPr>
              <a:t>HPO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baseline="30000" dirty="0" smtClean="0">
                <a:solidFill>
                  <a:srgbClr val="0070C0"/>
                </a:solidFill>
              </a:rPr>
              <a:t>2-</a:t>
            </a:r>
            <a:r>
              <a:rPr lang="el-GR" sz="2400" b="1" u="sng" dirty="0" smtClean="0">
                <a:solidFill>
                  <a:srgbClr val="0070C0"/>
                </a:solidFill>
                <a:effectLst/>
              </a:rPr>
              <a:t> </a:t>
            </a:r>
            <a:endParaRPr lang="en-US" sz="24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124905" y="3286004"/>
            <a:ext cx="5942189" cy="2165591"/>
            <a:chOff x="3824111" y="3104896"/>
            <a:chExt cx="4543778" cy="2165591"/>
          </a:xfrm>
        </p:grpSpPr>
        <p:sp>
          <p:nvSpPr>
            <p:cNvPr id="14" name="Rectangle 13"/>
            <p:cNvSpPr/>
            <p:nvPr/>
          </p:nvSpPr>
          <p:spPr>
            <a:xfrm>
              <a:off x="6573399" y="4408778"/>
              <a:ext cx="1771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</a:t>
              </a:r>
              <a:r>
                <a:rPr lang="el-GR" baseline="-25000" dirty="0"/>
                <a:t>2</a:t>
              </a:r>
              <a:r>
                <a:rPr lang="en-US" dirty="0"/>
                <a:t>PO</a:t>
              </a:r>
              <a:r>
                <a:rPr lang="el-GR" baseline="-25000" dirty="0"/>
                <a:t>4</a:t>
              </a:r>
              <a:r>
                <a:rPr lang="el-GR" baseline="30000" dirty="0"/>
                <a:t>-</a:t>
              </a:r>
              <a:r>
                <a:rPr lang="el-GR" dirty="0"/>
                <a:t> </a:t>
              </a:r>
              <a:r>
                <a:rPr lang="en-US" dirty="0"/>
                <a:t> </a:t>
              </a:r>
              <a:r>
                <a:rPr lang="el-GR" dirty="0"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l-GR" dirty="0"/>
                <a:t> Η</a:t>
              </a:r>
              <a:r>
                <a:rPr lang="el-GR" baseline="30000" dirty="0"/>
                <a:t>+</a:t>
              </a:r>
              <a:r>
                <a:rPr lang="el-GR" dirty="0"/>
                <a:t> + </a:t>
              </a:r>
              <a:r>
                <a:rPr lang="en-US" dirty="0"/>
                <a:t>HPO</a:t>
              </a:r>
              <a:r>
                <a:rPr lang="el-GR" baseline="-25000" dirty="0"/>
                <a:t>4</a:t>
              </a:r>
              <a:r>
                <a:rPr lang="el-GR" baseline="30000" dirty="0"/>
                <a:t>2-</a:t>
              </a:r>
              <a:r>
                <a:rPr lang="el-GR" dirty="0"/>
                <a:t>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4111" y="4430606"/>
              <a:ext cx="18175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  <a:r>
                <a:rPr lang="el-GR" baseline="-25000" dirty="0"/>
                <a:t>2</a:t>
              </a:r>
              <a:r>
                <a:rPr lang="en-US" dirty="0"/>
                <a:t>PO</a:t>
              </a:r>
              <a:r>
                <a:rPr lang="el-GR" baseline="-25000" dirty="0"/>
                <a:t>4</a:t>
              </a:r>
              <a:r>
                <a:rPr lang="el-GR" baseline="30000" dirty="0"/>
                <a:t>-</a:t>
              </a:r>
              <a:r>
                <a:rPr lang="el-GR" dirty="0" smtClean="0"/>
                <a:t> </a:t>
              </a:r>
              <a:r>
                <a:rPr lang="en-US" dirty="0" smtClean="0"/>
                <a:t> </a:t>
              </a:r>
              <a:r>
                <a:rPr lang="el-GR" dirty="0"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l-GR" dirty="0"/>
                <a:t> Η</a:t>
              </a:r>
              <a:r>
                <a:rPr lang="el-GR" baseline="30000" dirty="0"/>
                <a:t>+</a:t>
              </a:r>
              <a:r>
                <a:rPr lang="el-GR" dirty="0"/>
                <a:t> + </a:t>
              </a:r>
              <a:r>
                <a:rPr lang="en-US" dirty="0"/>
                <a:t>HPO</a:t>
              </a:r>
              <a:r>
                <a:rPr lang="el-GR" baseline="-25000" dirty="0"/>
                <a:t>4</a:t>
              </a:r>
              <a:r>
                <a:rPr lang="el-GR" baseline="30000" dirty="0"/>
                <a:t>2-</a:t>
              </a:r>
              <a:r>
                <a:rPr lang="el-GR" dirty="0"/>
                <a:t> 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824111" y="3104896"/>
              <a:ext cx="4543778" cy="2165591"/>
              <a:chOff x="705556" y="2889955"/>
              <a:chExt cx="4543778" cy="216559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31823" y="2889955"/>
                <a:ext cx="1817511" cy="216559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</a:t>
                </a:r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5556" y="2889955"/>
                <a:ext cx="1817511" cy="216559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05556" y="3680002"/>
                <a:ext cx="181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31822" y="3674182"/>
                <a:ext cx="181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171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2.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</a:t>
            </a:r>
            <a:r>
              <a:rPr lang="en-US" sz="2400" b="1" u="sng" dirty="0" smtClean="0">
                <a:solidFill>
                  <a:srgbClr val="0070C0"/>
                </a:solidFill>
              </a:rPr>
              <a:t>H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u="sng" dirty="0" smtClean="0">
                <a:solidFill>
                  <a:srgbClr val="0070C0"/>
                </a:solidFill>
              </a:rPr>
              <a:t>PO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 smtClean="0">
                <a:solidFill>
                  <a:srgbClr val="0070C0"/>
                </a:solidFill>
              </a:rPr>
              <a:t>/</a:t>
            </a:r>
            <a:r>
              <a:rPr lang="en-US" sz="2400" b="1" u="sng" dirty="0" smtClean="0">
                <a:solidFill>
                  <a:srgbClr val="0070C0"/>
                </a:solidFill>
              </a:rPr>
              <a:t>HPO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baseline="30000" dirty="0" smtClean="0">
                <a:solidFill>
                  <a:srgbClr val="0070C0"/>
                </a:solidFill>
              </a:rPr>
              <a:t>2-</a:t>
            </a:r>
            <a:r>
              <a:rPr lang="el-GR" sz="2400" b="1" u="sng" dirty="0" smtClean="0">
                <a:solidFill>
                  <a:srgbClr val="0070C0"/>
                </a:solidFill>
                <a:effectLst/>
              </a:rPr>
              <a:t> </a:t>
            </a:r>
            <a:endParaRPr lang="en-US" sz="2400" b="1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Ενδοκυττάριο</a:t>
            </a:r>
            <a:r>
              <a:rPr lang="el-GR" sz="2400" dirty="0" smtClean="0"/>
              <a:t> και εξωκυττάριο, σε «κλειστό» σύστημα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en-US" sz="2400" dirty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PO</a:t>
            </a:r>
            <a:r>
              <a:rPr lang="el-GR" sz="2400" baseline="-25000" dirty="0"/>
              <a:t>4</a:t>
            </a:r>
            <a:r>
              <a:rPr lang="el-GR" sz="2400" baseline="30000" dirty="0"/>
              <a:t>- </a:t>
            </a:r>
            <a:r>
              <a:rPr lang="en-US" sz="2400" baseline="30000" dirty="0"/>
              <a:t>  </a:t>
            </a:r>
            <a:r>
              <a:rPr lang="el-GR" sz="2400" dirty="0">
                <a:sym typeface="Symbol" charset="2"/>
              </a:rPr>
              <a:t></a:t>
            </a:r>
            <a:r>
              <a:rPr lang="el-GR" sz="2400" dirty="0"/>
              <a:t> </a:t>
            </a:r>
            <a:r>
              <a:rPr lang="en-US" sz="2400" dirty="0"/>
              <a:t> HPO</a:t>
            </a:r>
            <a:r>
              <a:rPr lang="el-GR" sz="2400" baseline="-25000" dirty="0"/>
              <a:t>4</a:t>
            </a:r>
            <a:r>
              <a:rPr lang="el-GR" sz="2400" baseline="30000" dirty="0"/>
              <a:t>2-</a:t>
            </a:r>
            <a:r>
              <a:rPr lang="el-GR" sz="2400" dirty="0"/>
              <a:t> + </a:t>
            </a:r>
            <a:r>
              <a:rPr lang="en-US" sz="2400" dirty="0"/>
              <a:t>H</a:t>
            </a:r>
            <a:r>
              <a:rPr lang="el-GR" sz="2400" baseline="30000" dirty="0" smtClean="0"/>
              <a:t>+</a:t>
            </a:r>
            <a:r>
              <a:rPr lang="en-US" sz="2400" baseline="300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n-US" sz="2400" dirty="0" smtClean="0"/>
              <a:t>pKa = </a:t>
            </a:r>
            <a:r>
              <a:rPr lang="en-US" sz="2400" dirty="0" smtClean="0"/>
              <a:t>6,8</a:t>
            </a:r>
            <a:endParaRPr lang="el-GR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24905" y="4102100"/>
            <a:ext cx="23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1000 ml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4795" y="4959218"/>
            <a:ext cx="23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10 </a:t>
            </a:r>
            <a:r>
              <a:rPr lang="en-US" b="1" dirty="0" err="1" smtClean="0">
                <a:solidFill>
                  <a:srgbClr val="0070C0"/>
                </a:solidFill>
              </a:rPr>
              <a:t>mmol</a:t>
            </a:r>
            <a:r>
              <a:rPr lang="en-US" b="1" dirty="0" smtClean="0">
                <a:solidFill>
                  <a:srgbClr val="0070C0"/>
                </a:solidFill>
              </a:rPr>
              <a:t>          10 </a:t>
            </a:r>
            <a:r>
              <a:rPr lang="en-US" b="1" dirty="0" err="1" smtClean="0">
                <a:solidFill>
                  <a:srgbClr val="0070C0"/>
                </a:solidFill>
              </a:rPr>
              <a:t>mmol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0300" y="588576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p</a:t>
            </a:r>
            <a:r>
              <a:rPr lang="el-GR" sz="2400" b="1" dirty="0" smtClean="0">
                <a:solidFill>
                  <a:srgbClr val="0070C0"/>
                </a:solidFill>
              </a:rPr>
              <a:t>Η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6,8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124905" y="3286004"/>
            <a:ext cx="5942189" cy="2165591"/>
            <a:chOff x="3824111" y="3104896"/>
            <a:chExt cx="4543778" cy="2165591"/>
          </a:xfrm>
        </p:grpSpPr>
        <p:sp>
          <p:nvSpPr>
            <p:cNvPr id="14" name="Rectangle 13"/>
            <p:cNvSpPr/>
            <p:nvPr/>
          </p:nvSpPr>
          <p:spPr>
            <a:xfrm>
              <a:off x="6573399" y="4408778"/>
              <a:ext cx="1789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</a:t>
              </a:r>
              <a:r>
                <a:rPr lang="el-GR" baseline="-25000" dirty="0"/>
                <a:t>2</a:t>
              </a:r>
              <a:r>
                <a:rPr lang="en-US" dirty="0"/>
                <a:t>PO</a:t>
              </a:r>
              <a:r>
                <a:rPr lang="el-GR" baseline="-25000" dirty="0"/>
                <a:t>4</a:t>
              </a:r>
              <a:r>
                <a:rPr lang="el-GR" baseline="30000" dirty="0"/>
                <a:t>-</a:t>
              </a:r>
              <a:r>
                <a:rPr lang="el-GR" dirty="0"/>
                <a:t> </a:t>
              </a:r>
              <a:r>
                <a:rPr lang="el-GR" dirty="0" smtClean="0"/>
                <a:t>       </a:t>
              </a:r>
              <a:r>
                <a:rPr lang="el-GR" b="1" dirty="0" smtClean="0">
                  <a:solidFill>
                    <a:srgbClr val="FF0000"/>
                  </a:solidFill>
                </a:rPr>
                <a:t>Η</a:t>
              </a:r>
              <a:r>
                <a:rPr lang="el-GR" b="1" baseline="30000" dirty="0">
                  <a:solidFill>
                    <a:srgbClr val="FF0000"/>
                  </a:solidFill>
                </a:rPr>
                <a:t>+</a:t>
              </a:r>
              <a:r>
                <a:rPr lang="el-GR" dirty="0"/>
                <a:t> + </a:t>
              </a:r>
              <a:r>
                <a:rPr lang="en-US" dirty="0"/>
                <a:t>HPO</a:t>
              </a:r>
              <a:r>
                <a:rPr lang="el-GR" baseline="-25000" dirty="0"/>
                <a:t>4</a:t>
              </a:r>
              <a:r>
                <a:rPr lang="el-GR" baseline="30000" dirty="0"/>
                <a:t>2-</a:t>
              </a:r>
              <a:r>
                <a:rPr lang="el-GR" dirty="0"/>
                <a:t>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4111" y="4430606"/>
              <a:ext cx="18175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</a:t>
              </a:r>
              <a:r>
                <a:rPr lang="el-GR" baseline="-25000" dirty="0"/>
                <a:t>2</a:t>
              </a:r>
              <a:r>
                <a:rPr lang="en-US" dirty="0"/>
                <a:t>PO</a:t>
              </a:r>
              <a:r>
                <a:rPr lang="el-GR" baseline="-25000" dirty="0"/>
                <a:t>4</a:t>
              </a:r>
              <a:r>
                <a:rPr lang="el-GR" baseline="30000" dirty="0"/>
                <a:t>-</a:t>
              </a:r>
              <a:r>
                <a:rPr lang="el-GR" dirty="0" smtClean="0"/>
                <a:t> </a:t>
              </a:r>
              <a:r>
                <a:rPr lang="en-US" dirty="0" smtClean="0"/>
                <a:t> </a:t>
              </a:r>
              <a:r>
                <a:rPr lang="el-GR" dirty="0"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l-GR" dirty="0"/>
                <a:t> Η</a:t>
              </a:r>
              <a:r>
                <a:rPr lang="el-GR" baseline="30000" dirty="0"/>
                <a:t>+</a:t>
              </a:r>
              <a:r>
                <a:rPr lang="el-GR" dirty="0"/>
                <a:t> + </a:t>
              </a:r>
              <a:r>
                <a:rPr lang="en-US" dirty="0"/>
                <a:t>HPO</a:t>
              </a:r>
              <a:r>
                <a:rPr lang="el-GR" baseline="-25000" dirty="0"/>
                <a:t>4</a:t>
              </a:r>
              <a:r>
                <a:rPr lang="el-GR" baseline="30000" dirty="0"/>
                <a:t>2-</a:t>
              </a:r>
              <a:r>
                <a:rPr lang="el-GR" dirty="0"/>
                <a:t> 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824111" y="3104896"/>
              <a:ext cx="4543778" cy="2165591"/>
              <a:chOff x="705556" y="2889955"/>
              <a:chExt cx="4543778" cy="216559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31823" y="2889955"/>
                <a:ext cx="1817511" cy="216559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</a:t>
                </a:r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5556" y="2889955"/>
                <a:ext cx="1817511" cy="216559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05556" y="3680002"/>
                <a:ext cx="181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31822" y="3674182"/>
                <a:ext cx="181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171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2.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</a:t>
            </a:r>
            <a:r>
              <a:rPr lang="en-US" sz="2400" b="1" u="sng" dirty="0" smtClean="0">
                <a:solidFill>
                  <a:srgbClr val="0070C0"/>
                </a:solidFill>
              </a:rPr>
              <a:t>H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u="sng" dirty="0" smtClean="0">
                <a:solidFill>
                  <a:srgbClr val="0070C0"/>
                </a:solidFill>
              </a:rPr>
              <a:t>PO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 smtClean="0">
                <a:solidFill>
                  <a:srgbClr val="0070C0"/>
                </a:solidFill>
              </a:rPr>
              <a:t>/</a:t>
            </a:r>
            <a:r>
              <a:rPr lang="en-US" sz="2400" b="1" u="sng" dirty="0" smtClean="0">
                <a:solidFill>
                  <a:srgbClr val="0070C0"/>
                </a:solidFill>
              </a:rPr>
              <a:t>HPO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2-</a:t>
            </a:r>
            <a:r>
              <a:rPr lang="el-GR" sz="2400" b="1" u="sng" dirty="0" smtClean="0">
                <a:solidFill>
                  <a:srgbClr val="0070C0"/>
                </a:solidFill>
                <a:effectLst/>
              </a:rPr>
              <a:t> </a:t>
            </a:r>
            <a:endParaRPr lang="en-US" sz="2400" b="1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Ενδοκυττάριο</a:t>
            </a:r>
            <a:r>
              <a:rPr lang="el-GR" sz="2400" dirty="0" smtClean="0"/>
              <a:t> και εξωκυττάριο, σε «κλειστό» σύστημα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en-US" sz="2400" dirty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PO</a:t>
            </a:r>
            <a:r>
              <a:rPr lang="el-GR" sz="2400" baseline="-25000" dirty="0"/>
              <a:t>4</a:t>
            </a:r>
            <a:r>
              <a:rPr lang="el-GR" sz="2400" baseline="30000" dirty="0"/>
              <a:t>- </a:t>
            </a:r>
            <a:r>
              <a:rPr lang="en-US" sz="2400" baseline="30000" dirty="0"/>
              <a:t>  </a:t>
            </a:r>
            <a:r>
              <a:rPr lang="el-GR" sz="2400" dirty="0">
                <a:sym typeface="Symbol" charset="2"/>
              </a:rPr>
              <a:t></a:t>
            </a:r>
            <a:r>
              <a:rPr lang="el-GR" sz="2400" dirty="0"/>
              <a:t> </a:t>
            </a:r>
            <a:r>
              <a:rPr lang="en-US" sz="2400" dirty="0"/>
              <a:t> HPO</a:t>
            </a:r>
            <a:r>
              <a:rPr lang="el-GR" sz="2400" baseline="-25000" dirty="0"/>
              <a:t>4</a:t>
            </a:r>
            <a:r>
              <a:rPr lang="el-GR" sz="2400" baseline="30000" dirty="0"/>
              <a:t>2-</a:t>
            </a:r>
            <a:r>
              <a:rPr lang="el-GR" sz="2400" dirty="0"/>
              <a:t> + </a:t>
            </a:r>
            <a:r>
              <a:rPr lang="en-US" sz="2400" dirty="0"/>
              <a:t>H</a:t>
            </a:r>
            <a:r>
              <a:rPr lang="el-GR" sz="2400" baseline="30000" dirty="0" smtClean="0"/>
              <a:t>+</a:t>
            </a:r>
            <a:r>
              <a:rPr lang="en-US" sz="2400" baseline="300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n-US" sz="2400" dirty="0" smtClean="0"/>
              <a:t>pKa = </a:t>
            </a:r>
            <a:r>
              <a:rPr lang="en-US" sz="2400" dirty="0" smtClean="0"/>
              <a:t>6,8</a:t>
            </a:r>
            <a:endParaRPr lang="el-GR" sz="2400" baseline="30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94795" y="4959218"/>
            <a:ext cx="23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10 </a:t>
            </a:r>
            <a:r>
              <a:rPr lang="en-US" b="1" dirty="0" err="1" smtClean="0">
                <a:solidFill>
                  <a:srgbClr val="0070C0"/>
                </a:solidFill>
              </a:rPr>
              <a:t>mmol</a:t>
            </a:r>
            <a:r>
              <a:rPr lang="en-US" b="1" dirty="0" smtClean="0">
                <a:solidFill>
                  <a:srgbClr val="0070C0"/>
                </a:solidFill>
              </a:rPr>
              <a:t>          10 </a:t>
            </a:r>
            <a:r>
              <a:rPr lang="en-US" b="1" dirty="0" err="1" smtClean="0">
                <a:solidFill>
                  <a:srgbClr val="0070C0"/>
                </a:solidFill>
              </a:rPr>
              <a:t>mmol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120" y="2739460"/>
            <a:ext cx="1530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 err="1" smtClean="0">
                <a:solidFill>
                  <a:srgbClr val="FF0000"/>
                </a:solidFill>
              </a:rPr>
              <a:t>mmol</a:t>
            </a:r>
            <a:r>
              <a:rPr lang="en-US" b="1" dirty="0" smtClean="0">
                <a:solidFill>
                  <a:srgbClr val="FF0000"/>
                </a:solidFill>
              </a:rPr>
              <a:t> HCl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920142" y="2880614"/>
            <a:ext cx="166421" cy="6430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90217" y="4959218"/>
            <a:ext cx="23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</a:t>
            </a:r>
            <a:r>
              <a:rPr lang="en-US" b="1" dirty="0" err="1" smtClean="0">
                <a:solidFill>
                  <a:srgbClr val="FF0000"/>
                </a:solidFill>
              </a:rPr>
              <a:t>mmol</a:t>
            </a:r>
            <a:r>
              <a:rPr lang="en-US" b="1" dirty="0" smtClean="0">
                <a:solidFill>
                  <a:srgbClr val="FF0000"/>
                </a:solidFill>
              </a:rPr>
              <a:t>            8 </a:t>
            </a:r>
            <a:r>
              <a:rPr lang="en-US" b="1" dirty="0" err="1" smtClean="0">
                <a:solidFill>
                  <a:srgbClr val="FF0000"/>
                </a:solidFill>
              </a:rPr>
              <a:t>mmol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300" y="588576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p</a:t>
            </a:r>
            <a:r>
              <a:rPr lang="el-GR" sz="2400" b="1" dirty="0" smtClean="0">
                <a:solidFill>
                  <a:srgbClr val="0070C0"/>
                </a:solidFill>
              </a:rPr>
              <a:t>Η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6,8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3152" y="5885762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l-GR" sz="2400" b="1" dirty="0">
                <a:solidFill>
                  <a:srgbClr val="FF0000"/>
                </a:solidFill>
              </a:rPr>
              <a:t>Η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6,</a:t>
            </a:r>
            <a:r>
              <a:rPr lang="el-GR" sz="2400" b="1" dirty="0" smtClean="0">
                <a:solidFill>
                  <a:srgbClr val="FF0000"/>
                </a:solidFill>
              </a:rPr>
              <a:t>62 </a:t>
            </a:r>
            <a:r>
              <a:rPr lang="el-GR" sz="2400" b="1" dirty="0" smtClean="0">
                <a:solidFill>
                  <a:srgbClr val="FF0000"/>
                </a:solidFill>
              </a:rPr>
              <a:t>αντί </a:t>
            </a:r>
            <a:r>
              <a:rPr lang="el-GR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l-GR" sz="2400" b="1" dirty="0" smtClean="0">
                <a:solidFill>
                  <a:srgbClr val="FF0000"/>
                </a:solidFill>
              </a:rPr>
              <a:t>7</a:t>
            </a:r>
            <a:endParaRPr lang="el-GR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905" y="4102100"/>
            <a:ext cx="23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1000 ml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523432" y="4783667"/>
            <a:ext cx="1919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2239" y="4102100"/>
            <a:ext cx="23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1000 ml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2.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</a:t>
            </a:r>
            <a:r>
              <a:rPr lang="en-US" sz="2400" b="1" u="sng" dirty="0" smtClean="0">
                <a:solidFill>
                  <a:srgbClr val="0070C0"/>
                </a:solidFill>
              </a:rPr>
              <a:t>H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u="sng" dirty="0" smtClean="0">
                <a:solidFill>
                  <a:srgbClr val="0070C0"/>
                </a:solidFill>
              </a:rPr>
              <a:t>PO</a:t>
            </a:r>
            <a:r>
              <a:rPr lang="el-GR" sz="2400" b="1" u="sng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u="sng" baseline="30000" dirty="0" smtClean="0">
                <a:solidFill>
                  <a:srgbClr val="0070C0"/>
                </a:solidFill>
              </a:rPr>
              <a:t>-</a:t>
            </a:r>
            <a:r>
              <a:rPr lang="el-GR" sz="2400" b="1" u="sng" dirty="0" smtClean="0">
                <a:solidFill>
                  <a:srgbClr val="0070C0"/>
                </a:solidFill>
              </a:rPr>
              <a:t>/</a:t>
            </a:r>
            <a:r>
              <a:rPr lang="en-US" sz="2400" b="1" u="sng" dirty="0" smtClean="0">
                <a:solidFill>
                  <a:srgbClr val="0070C0"/>
                </a:solidFill>
              </a:rPr>
              <a:t>HPO</a:t>
            </a:r>
            <a:r>
              <a:rPr lang="el-GR" sz="2400" b="1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baseline="30000" dirty="0" smtClean="0">
                <a:solidFill>
                  <a:srgbClr val="0070C0"/>
                </a:solidFill>
              </a:rPr>
              <a:t>2-</a:t>
            </a: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Ενδοκυττάριο</a:t>
            </a:r>
            <a:r>
              <a:rPr lang="el-GR" sz="2400" dirty="0" smtClean="0"/>
              <a:t> και εξωκυττάριο, σε «κλειστό» σύστημα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u="sng" dirty="0" smtClean="0">
              <a:solidFill>
                <a:srgbClr val="0070C0"/>
              </a:solidFill>
            </a:endParaRPr>
          </a:p>
        </p:txBody>
      </p:sp>
      <p:grpSp>
        <p:nvGrpSpPr>
          <p:cNvPr id="5" name="Ομάδα 3"/>
          <p:cNvGrpSpPr/>
          <p:nvPr/>
        </p:nvGrpSpPr>
        <p:grpSpPr>
          <a:xfrm>
            <a:off x="1524000" y="2372669"/>
            <a:ext cx="9144000" cy="3940530"/>
            <a:chOff x="1549758" y="1755152"/>
            <a:chExt cx="9144000" cy="3940530"/>
          </a:xfrm>
        </p:grpSpPr>
        <p:sp>
          <p:nvSpPr>
            <p:cNvPr id="6" name="3 - Στρογγυλεμένο ορθογώνιο"/>
            <p:cNvSpPr/>
            <p:nvPr/>
          </p:nvSpPr>
          <p:spPr>
            <a:xfrm>
              <a:off x="2478446" y="2266682"/>
              <a:ext cx="2786056" cy="3429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7" name="4 - Στρογγυλεμένο ορθογώνιο"/>
            <p:cNvSpPr/>
            <p:nvPr/>
          </p:nvSpPr>
          <p:spPr>
            <a:xfrm>
              <a:off x="7121883" y="2266682"/>
              <a:ext cx="2571750" cy="3429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9" name="5 - Έλλειψη"/>
            <p:cNvSpPr/>
            <p:nvPr/>
          </p:nvSpPr>
          <p:spPr>
            <a:xfrm>
              <a:off x="2264134" y="2981057"/>
              <a:ext cx="500063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10" name="6 - Έλλειψη"/>
            <p:cNvSpPr/>
            <p:nvPr/>
          </p:nvSpPr>
          <p:spPr>
            <a:xfrm>
              <a:off x="2264134" y="4338370"/>
              <a:ext cx="500063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11" name="7 - Έλλειψη"/>
            <p:cNvSpPr/>
            <p:nvPr/>
          </p:nvSpPr>
          <p:spPr>
            <a:xfrm>
              <a:off x="4978750" y="2981048"/>
              <a:ext cx="500062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12" name="8 - Έλλειψη"/>
            <p:cNvSpPr/>
            <p:nvPr/>
          </p:nvSpPr>
          <p:spPr>
            <a:xfrm>
              <a:off x="6907571" y="3052495"/>
              <a:ext cx="500062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sp>
          <p:nvSpPr>
            <p:cNvPr id="13" name="9 - Έλλειψη"/>
            <p:cNvSpPr/>
            <p:nvPr/>
          </p:nvSpPr>
          <p:spPr>
            <a:xfrm>
              <a:off x="9407884" y="3052495"/>
              <a:ext cx="500063" cy="571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1200" b="1"/>
            </a:p>
          </p:txBody>
        </p:sp>
        <p:cxnSp>
          <p:nvCxnSpPr>
            <p:cNvPr id="14" name="11 - Ευθύγραμμο βέλος σύνδεσης"/>
            <p:cNvCxnSpPr/>
            <p:nvPr/>
          </p:nvCxnSpPr>
          <p:spPr>
            <a:xfrm rot="10800000">
              <a:off x="1978354" y="2981048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2 - Ευθύγραμμο βέλος σύνδεσης"/>
            <p:cNvCxnSpPr/>
            <p:nvPr/>
          </p:nvCxnSpPr>
          <p:spPr>
            <a:xfrm rot="10800000">
              <a:off x="2049792" y="433837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3 - Ευθύγραμμο βέλος σύνδεσης"/>
            <p:cNvCxnSpPr/>
            <p:nvPr/>
          </p:nvCxnSpPr>
          <p:spPr>
            <a:xfrm rot="10800000">
              <a:off x="2049792" y="4909874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4 - Ευθύγραμμο βέλος σύνδεσης"/>
            <p:cNvCxnSpPr/>
            <p:nvPr/>
          </p:nvCxnSpPr>
          <p:spPr>
            <a:xfrm rot="10800000">
              <a:off x="4764436" y="2981048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5 - Ευθύγραμμο βέλος σύνδεσης"/>
            <p:cNvCxnSpPr/>
            <p:nvPr/>
          </p:nvCxnSpPr>
          <p:spPr>
            <a:xfrm rot="10800000">
              <a:off x="6693262" y="362399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6 - Ευθύγραμμο βέλος σύνδεσης"/>
            <p:cNvCxnSpPr/>
            <p:nvPr/>
          </p:nvCxnSpPr>
          <p:spPr>
            <a:xfrm rot="10800000">
              <a:off x="9193592" y="3052486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8 - Ευθύγραμμο βέλος σύνδεσης"/>
            <p:cNvCxnSpPr/>
            <p:nvPr/>
          </p:nvCxnSpPr>
          <p:spPr>
            <a:xfrm>
              <a:off x="2049792" y="355255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19 - Ευθύγραμμο βέλος σύνδεσης"/>
            <p:cNvCxnSpPr/>
            <p:nvPr/>
          </p:nvCxnSpPr>
          <p:spPr>
            <a:xfrm>
              <a:off x="4764436" y="355255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0 - Ευθύγραμμο βέλος σύνδεσης"/>
            <p:cNvCxnSpPr/>
            <p:nvPr/>
          </p:nvCxnSpPr>
          <p:spPr>
            <a:xfrm>
              <a:off x="9193592" y="362399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1 - TextBox"/>
            <p:cNvSpPr txBox="1"/>
            <p:nvPr/>
          </p:nvSpPr>
          <p:spPr>
            <a:xfrm>
              <a:off x="2835610" y="276673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3Na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24" name="22 - TextBox"/>
            <p:cNvSpPr txBox="1"/>
            <p:nvPr/>
          </p:nvSpPr>
          <p:spPr>
            <a:xfrm>
              <a:off x="1549758" y="340967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2K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25" name="23 - TextBox"/>
            <p:cNvSpPr txBox="1"/>
            <p:nvPr/>
          </p:nvSpPr>
          <p:spPr>
            <a:xfrm>
              <a:off x="2835610" y="412405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err="1"/>
                <a:t>Na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26" name="24 - TextBox"/>
            <p:cNvSpPr txBox="1"/>
            <p:nvPr/>
          </p:nvSpPr>
          <p:spPr>
            <a:xfrm>
              <a:off x="2835610" y="4695561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3HCO</a:t>
              </a:r>
              <a:r>
                <a:rPr lang="el-GR" sz="1200" b="1" baseline="-25000" dirty="0"/>
                <a:t>3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27" name="25 - TextBox"/>
            <p:cNvSpPr txBox="1"/>
            <p:nvPr/>
          </p:nvSpPr>
          <p:spPr>
            <a:xfrm>
              <a:off x="4050056" y="4695560"/>
              <a:ext cx="1214446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CO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 + OH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28" name="26 - TextBox"/>
            <p:cNvSpPr txBox="1"/>
            <p:nvPr/>
          </p:nvSpPr>
          <p:spPr>
            <a:xfrm>
              <a:off x="4347359" y="4101117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H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O</a:t>
              </a:r>
            </a:p>
          </p:txBody>
        </p:sp>
        <p:sp>
          <p:nvSpPr>
            <p:cNvPr id="29" name="27 - TextBox"/>
            <p:cNvSpPr txBox="1"/>
            <p:nvPr/>
          </p:nvSpPr>
          <p:spPr>
            <a:xfrm>
              <a:off x="4121494" y="348111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   H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30" name="28 - TextBox"/>
            <p:cNvSpPr txBox="1"/>
            <p:nvPr/>
          </p:nvSpPr>
          <p:spPr>
            <a:xfrm>
              <a:off x="5550254" y="2838173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</a:t>
              </a:r>
              <a:r>
                <a:rPr lang="el-GR" sz="1200" b="1" dirty="0" err="1"/>
                <a:t>Na</a:t>
              </a:r>
              <a:r>
                <a:rPr lang="el-GR" sz="1200" b="1" baseline="30000" dirty="0"/>
                <a:t>+</a:t>
              </a:r>
            </a:p>
          </p:txBody>
        </p:sp>
        <p:cxnSp>
          <p:nvCxnSpPr>
            <p:cNvPr id="31" name="30 - Ευθύγραμμο βέλος σύνδεσης"/>
            <p:cNvCxnSpPr/>
            <p:nvPr/>
          </p:nvCxnSpPr>
          <p:spPr>
            <a:xfrm rot="10800000">
              <a:off x="3549990" y="4838436"/>
              <a:ext cx="64294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4 - Ευθύγραμμο βέλος σύνδεσης"/>
            <p:cNvCxnSpPr/>
            <p:nvPr/>
          </p:nvCxnSpPr>
          <p:spPr>
            <a:xfrm rot="5400000" flipH="1" flipV="1">
              <a:off x="4514403" y="3945461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48 - Ευθύγραμμο βέλος σύνδεσης"/>
            <p:cNvCxnSpPr/>
            <p:nvPr/>
          </p:nvCxnSpPr>
          <p:spPr>
            <a:xfrm rot="5400000">
              <a:off x="4515197" y="4516171"/>
              <a:ext cx="356396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3 - TextBox"/>
            <p:cNvSpPr txBox="1"/>
            <p:nvPr/>
          </p:nvSpPr>
          <p:spPr>
            <a:xfrm>
              <a:off x="2192668" y="3123926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err="1"/>
                <a:t>ATPase</a:t>
              </a:r>
              <a:endParaRPr lang="el-GR" sz="1200" b="1" dirty="0"/>
            </a:p>
          </p:txBody>
        </p:sp>
        <p:sp>
          <p:nvSpPr>
            <p:cNvPr id="35" name="54 - TextBox"/>
            <p:cNvSpPr txBox="1"/>
            <p:nvPr/>
          </p:nvSpPr>
          <p:spPr>
            <a:xfrm>
              <a:off x="7550518" y="340967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H</a:t>
              </a:r>
              <a:r>
                <a:rPr lang="el-GR" sz="1200" b="1" baseline="30000" dirty="0"/>
                <a:t>+</a:t>
              </a:r>
            </a:p>
          </p:txBody>
        </p:sp>
        <p:sp>
          <p:nvSpPr>
            <p:cNvPr id="36" name="55 - TextBox"/>
            <p:cNvSpPr txBox="1"/>
            <p:nvPr/>
          </p:nvSpPr>
          <p:spPr>
            <a:xfrm>
              <a:off x="6836138" y="305248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</a:t>
              </a:r>
              <a:r>
                <a:rPr lang="en-US" sz="1200" b="1" dirty="0"/>
                <a:t>  </a:t>
              </a:r>
              <a:r>
                <a:rPr lang="el-GR" sz="1200" b="1" dirty="0"/>
                <a:t>H</a:t>
              </a:r>
              <a:r>
                <a:rPr lang="el-GR" sz="1200" b="1" baseline="30000" dirty="0"/>
                <a:t>+</a:t>
              </a:r>
              <a:endParaRPr lang="en-US" sz="1200" b="1" baseline="30000" dirty="0"/>
            </a:p>
            <a:p>
              <a:r>
                <a:rPr lang="en-US" sz="1200" b="1" dirty="0"/>
                <a:t> </a:t>
              </a:r>
              <a:r>
                <a:rPr lang="el-GR" sz="1200" b="1" dirty="0" err="1"/>
                <a:t>ATPase</a:t>
              </a:r>
              <a:endParaRPr lang="el-GR" sz="1200" b="1" dirty="0"/>
            </a:p>
          </p:txBody>
        </p:sp>
        <p:sp>
          <p:nvSpPr>
            <p:cNvPr id="37" name="56 - TextBox"/>
            <p:cNvSpPr txBox="1"/>
            <p:nvPr/>
          </p:nvSpPr>
          <p:spPr>
            <a:xfrm>
              <a:off x="3478552" y="483843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CA</a:t>
              </a:r>
            </a:p>
          </p:txBody>
        </p:sp>
        <p:sp>
          <p:nvSpPr>
            <p:cNvPr id="38" name="57 - TextBox"/>
            <p:cNvSpPr txBox="1"/>
            <p:nvPr/>
          </p:nvSpPr>
          <p:spPr>
            <a:xfrm>
              <a:off x="7407642" y="3981182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    </a:t>
              </a:r>
            </a:p>
            <a:p>
              <a:r>
                <a:rPr lang="el-GR" sz="1200" b="1" dirty="0"/>
                <a:t>   H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O</a:t>
              </a:r>
            </a:p>
          </p:txBody>
        </p:sp>
        <p:sp>
          <p:nvSpPr>
            <p:cNvPr id="39" name="58 - TextBox"/>
            <p:cNvSpPr txBox="1"/>
            <p:nvPr/>
          </p:nvSpPr>
          <p:spPr>
            <a:xfrm>
              <a:off x="8479212" y="3481115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HCO</a:t>
              </a:r>
              <a:r>
                <a:rPr lang="el-GR" sz="1200" b="1" baseline="-25000" dirty="0"/>
                <a:t>3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40" name="59 - TextBox"/>
            <p:cNvSpPr txBox="1"/>
            <p:nvPr/>
          </p:nvSpPr>
          <p:spPr>
            <a:xfrm>
              <a:off x="9836502" y="2909612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Cl</a:t>
              </a:r>
              <a:r>
                <a:rPr lang="el-GR" sz="1200" b="1" baseline="30000" dirty="0"/>
                <a:t>-</a:t>
              </a:r>
            </a:p>
          </p:txBody>
        </p:sp>
        <p:sp>
          <p:nvSpPr>
            <p:cNvPr id="41" name="60 - TextBox"/>
            <p:cNvSpPr txBox="1"/>
            <p:nvPr/>
          </p:nvSpPr>
          <p:spPr>
            <a:xfrm>
              <a:off x="8764964" y="4124057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CA</a:t>
              </a:r>
            </a:p>
          </p:txBody>
        </p:sp>
        <p:cxnSp>
          <p:nvCxnSpPr>
            <p:cNvPr id="42" name="61 - Ευθύγραμμο βέλος σύνδεσης"/>
            <p:cNvCxnSpPr/>
            <p:nvPr/>
          </p:nvCxnSpPr>
          <p:spPr>
            <a:xfrm rot="5400000" flipH="1" flipV="1">
              <a:off x="7515593" y="3944667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63 - TextBox"/>
            <p:cNvSpPr txBox="1"/>
            <p:nvPr/>
          </p:nvSpPr>
          <p:spPr>
            <a:xfrm>
              <a:off x="8193460" y="4838436"/>
              <a:ext cx="1428760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     CO</a:t>
              </a:r>
              <a:r>
                <a:rPr lang="el-GR" sz="1200" b="1" baseline="-25000" dirty="0"/>
                <a:t>2</a:t>
              </a:r>
              <a:r>
                <a:rPr lang="el-GR" sz="1200" b="1" dirty="0"/>
                <a:t> + OH</a:t>
              </a:r>
              <a:r>
                <a:rPr lang="el-GR" sz="1200" b="1" baseline="30000" dirty="0"/>
                <a:t>-</a:t>
              </a:r>
            </a:p>
          </p:txBody>
        </p:sp>
        <p:cxnSp>
          <p:nvCxnSpPr>
            <p:cNvPr id="44" name="64 - Ευθύγραμμο βέλος σύνδεσης"/>
            <p:cNvCxnSpPr/>
            <p:nvPr/>
          </p:nvCxnSpPr>
          <p:spPr>
            <a:xfrm rot="5400000" flipH="1" flipV="1">
              <a:off x="8301411" y="4230419"/>
              <a:ext cx="9286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76 - Γωνιακή σύνδεση"/>
            <p:cNvCxnSpPr/>
            <p:nvPr/>
          </p:nvCxnSpPr>
          <p:spPr>
            <a:xfrm>
              <a:off x="7764832" y="4481246"/>
              <a:ext cx="642942" cy="500066"/>
            </a:xfrm>
            <a:prstGeom prst="bentConnector3">
              <a:avLst>
                <a:gd name="adj1" fmla="val 1516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78 - TextBox"/>
            <p:cNvSpPr txBox="1"/>
            <p:nvPr/>
          </p:nvSpPr>
          <p:spPr>
            <a:xfrm>
              <a:off x="2426156" y="1755152"/>
              <a:ext cx="2823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ΕΓΓΥΣ ΣΩΛΗΝΑΡΙΑΚΟ </a:t>
              </a:r>
              <a:r>
                <a:rPr lang="el-GR" sz="1200" b="1" dirty="0"/>
                <a:t>ΚΥΤΤΑΡΟ</a:t>
              </a:r>
            </a:p>
          </p:txBody>
        </p:sp>
        <p:sp>
          <p:nvSpPr>
            <p:cNvPr id="47" name="79 - TextBox"/>
            <p:cNvSpPr txBox="1"/>
            <p:nvPr/>
          </p:nvSpPr>
          <p:spPr>
            <a:xfrm>
              <a:off x="6979014" y="1766603"/>
              <a:ext cx="3071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ΠΑΡΑΚΕΙΜΕΝΟ </a:t>
              </a:r>
              <a:r>
                <a:rPr lang="el-GR" sz="1200" b="1" dirty="0"/>
                <a:t>ΣΩΛΗΝΑΡΙΑΚΟ ΚΥΤΤΑΡΟ</a:t>
              </a:r>
            </a:p>
          </p:txBody>
        </p:sp>
        <p:sp>
          <p:nvSpPr>
            <p:cNvPr id="48" name="80 - TextBox"/>
            <p:cNvSpPr txBox="1"/>
            <p:nvPr/>
          </p:nvSpPr>
          <p:spPr>
            <a:xfrm>
              <a:off x="5621670" y="3157955"/>
              <a:ext cx="1385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</a:t>
              </a:r>
              <a:r>
                <a:rPr lang="en-US" sz="1200" b="1" dirty="0"/>
                <a:t>   </a:t>
              </a:r>
              <a:r>
                <a:rPr lang="el-GR" sz="1200" b="1" dirty="0" smtClean="0"/>
                <a:t>   </a:t>
              </a:r>
              <a:r>
                <a:rPr lang="en-US" sz="1200" b="1" dirty="0" smtClean="0"/>
                <a:t> HPO</a:t>
              </a:r>
              <a:r>
                <a:rPr lang="en-US" sz="1200" b="1" baseline="-25000" dirty="0" smtClean="0"/>
                <a:t>4</a:t>
              </a:r>
              <a:r>
                <a:rPr lang="en-US" sz="1200" b="1" baseline="30000" dirty="0" smtClean="0"/>
                <a:t>2-</a:t>
              </a:r>
              <a:endParaRPr lang="el-GR" sz="1200" b="1" baseline="30000" dirty="0" smtClean="0"/>
            </a:p>
            <a:p>
              <a:r>
                <a:rPr lang="el-GR" sz="1200" b="1" dirty="0" smtClean="0"/>
                <a:t>             +</a:t>
              </a:r>
            </a:p>
            <a:p>
              <a:r>
                <a:rPr lang="el-GR" sz="1200" b="1" dirty="0" smtClean="0"/>
                <a:t>            Η</a:t>
              </a:r>
              <a:r>
                <a:rPr lang="el-GR" sz="1200" b="1" baseline="30000" dirty="0" smtClean="0"/>
                <a:t>+</a:t>
              </a:r>
              <a:endParaRPr lang="el-GR" sz="1200" b="1" baseline="30000" dirty="0"/>
            </a:p>
          </p:txBody>
        </p:sp>
        <p:cxnSp>
          <p:nvCxnSpPr>
            <p:cNvPr id="49" name="82 - Ευθύγραμμο βέλος σύνδεσης"/>
            <p:cNvCxnSpPr/>
            <p:nvPr/>
          </p:nvCxnSpPr>
          <p:spPr>
            <a:xfrm rot="5400000">
              <a:off x="5895893" y="4156839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83 - TextBox"/>
            <p:cNvSpPr txBox="1"/>
            <p:nvPr/>
          </p:nvSpPr>
          <p:spPr>
            <a:xfrm>
              <a:off x="5609347" y="4586262"/>
              <a:ext cx="1643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 </a:t>
              </a:r>
              <a:r>
                <a:rPr lang="en-US" sz="1200" b="1" dirty="0"/>
                <a:t>     </a:t>
              </a:r>
              <a:r>
                <a:rPr lang="el-GR" sz="1200" b="1" dirty="0" smtClean="0"/>
                <a:t>  </a:t>
              </a:r>
              <a:r>
                <a:rPr lang="en-US" sz="1200" b="1" dirty="0" smtClean="0"/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12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PO</a:t>
              </a:r>
              <a:r>
                <a:rPr lang="en-US" sz="1200" b="1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-</a:t>
              </a:r>
              <a:endParaRPr lang="el-GR" sz="1200" b="1" baseline="30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4738678" y="4170065"/>
            <a:ext cx="8572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9167834" y="4236948"/>
            <a:ext cx="8572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024008" y="5525202"/>
            <a:ext cx="857257" cy="4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675445" y="4249668"/>
            <a:ext cx="857257" cy="4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smtClean="0"/>
              <a:t>ΠΕΡΙΕΧΟΜΕΝΑ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588000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rgbClr val="0070C0"/>
                </a:solidFill>
              </a:rPr>
              <a:t>ΕΙΣΑΓΩΓΗ</a:t>
            </a:r>
          </a:p>
          <a:p>
            <a:r>
              <a:rPr lang="el-GR" sz="2400" b="1" u="sng" dirty="0" smtClean="0">
                <a:solidFill>
                  <a:srgbClr val="0070C0"/>
                </a:solidFill>
              </a:rPr>
              <a:t>ΡΥΘΜΙΣΤΙΚΑ ΔΙΑΛΥΜΑΤΑ ΣΤΟΝ ΟΡΓΑΝΙΣΜΟ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l-GR" sz="2400" dirty="0" smtClean="0"/>
              <a:t>Ρυθμιστικό </a:t>
            </a:r>
            <a:r>
              <a:rPr lang="el-GR" sz="2400" dirty="0"/>
              <a:t>σύστημα HCO</a:t>
            </a:r>
            <a:r>
              <a:rPr lang="el-GR" sz="2400" baseline="-25000" dirty="0"/>
              <a:t>3</a:t>
            </a:r>
            <a:r>
              <a:rPr lang="el-GR" sz="2400" baseline="30000" dirty="0"/>
              <a:t>-</a:t>
            </a:r>
            <a:r>
              <a:rPr lang="el-GR" sz="2400" dirty="0"/>
              <a:t>/</a:t>
            </a:r>
            <a:r>
              <a:rPr lang="en-US" sz="2400" dirty="0"/>
              <a:t>CO</a:t>
            </a:r>
            <a:r>
              <a:rPr lang="el-GR" sz="2400" baseline="-25000" dirty="0"/>
              <a:t>2 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   Ρυθμιστικό </a:t>
            </a:r>
            <a:r>
              <a:rPr lang="el-GR" sz="2400" dirty="0"/>
              <a:t>σύστημα </a:t>
            </a:r>
            <a:r>
              <a:rPr lang="en-US" sz="2400" dirty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PO</a:t>
            </a:r>
            <a:r>
              <a:rPr lang="el-GR" sz="2400" baseline="-25000" dirty="0"/>
              <a:t>4</a:t>
            </a:r>
            <a:r>
              <a:rPr lang="el-GR" sz="2400" baseline="30000" dirty="0"/>
              <a:t>-</a:t>
            </a:r>
            <a:r>
              <a:rPr lang="el-GR" sz="2400" dirty="0"/>
              <a:t>/</a:t>
            </a:r>
            <a:r>
              <a:rPr lang="en-US" sz="2400" dirty="0"/>
              <a:t>HPO</a:t>
            </a:r>
            <a:r>
              <a:rPr lang="el-GR" sz="2400" baseline="-25000" dirty="0"/>
              <a:t>4</a:t>
            </a:r>
            <a:r>
              <a:rPr lang="el-GR" sz="2400" baseline="30000" dirty="0"/>
              <a:t>2-</a:t>
            </a:r>
            <a:r>
              <a:rPr lang="el-GR" sz="2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Ρυθμιστικό </a:t>
            </a:r>
            <a:r>
              <a:rPr lang="el-GR" sz="2400" dirty="0"/>
              <a:t>σύστημα πρωτεϊνών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    Ρυθμιστικό </a:t>
            </a:r>
            <a:r>
              <a:rPr lang="el-GR" sz="2400" dirty="0"/>
              <a:t>σύστημα </a:t>
            </a:r>
            <a:r>
              <a:rPr lang="el-GR" sz="2400" dirty="0" smtClean="0"/>
              <a:t>ερυθρών </a:t>
            </a:r>
            <a:r>
              <a:rPr lang="el-GR" sz="2400" dirty="0"/>
              <a:t>αιμοσφαιρίων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Ρυθμιστικό </a:t>
            </a:r>
            <a:r>
              <a:rPr lang="el-GR" sz="2400" dirty="0"/>
              <a:t>σύστημα </a:t>
            </a:r>
            <a:r>
              <a:rPr lang="el-GR" sz="2400" dirty="0" smtClean="0"/>
              <a:t>οστών</a:t>
            </a:r>
          </a:p>
          <a:p>
            <a:r>
              <a:rPr lang="el-GR" sz="2400" b="1" u="sng" dirty="0" smtClean="0">
                <a:solidFill>
                  <a:srgbClr val="0070C0"/>
                </a:solidFill>
              </a:rPr>
              <a:t>ΡΥΘΜΙΣΤΙΚΑ ΔΙΑΛΥΜΑΤΑ ΣΤΙΣ ΟΞΕΟΒΑΣΙΚΕΣ ΔΙΑΤΑΡΑΧΕΣ (ΟΒΔ)</a:t>
            </a:r>
          </a:p>
          <a:p>
            <a:pPr marL="0" indent="0">
              <a:buNone/>
            </a:pPr>
            <a:r>
              <a:rPr lang="el-GR" sz="2400" dirty="0" smtClean="0"/>
              <a:t>    Απάντηση σε </a:t>
            </a:r>
            <a:r>
              <a:rPr lang="el-GR" sz="2400" dirty="0"/>
              <a:t>αναπνευστικές </a:t>
            </a:r>
            <a:r>
              <a:rPr lang="el-GR" sz="2400" dirty="0" smtClean="0"/>
              <a:t>ΟΒΔ</a:t>
            </a:r>
          </a:p>
          <a:p>
            <a:pPr marL="0" indent="0">
              <a:buNone/>
            </a:pPr>
            <a:r>
              <a:rPr lang="el-GR" sz="2400" dirty="0" smtClean="0"/>
              <a:t>    Απάντηση σε μεταβολικές ΟΒΔ</a:t>
            </a:r>
          </a:p>
          <a:p>
            <a:r>
              <a:rPr lang="el-GR" sz="2400" b="1" u="sng" dirty="0" smtClean="0">
                <a:solidFill>
                  <a:srgbClr val="0070C0"/>
                </a:solidFill>
              </a:rPr>
              <a:t>ΣΥΜΠΕΡΑΣΜΑΤΑ</a:t>
            </a:r>
            <a:endParaRPr lang="el-GR" sz="2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462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ΠΡΩΤΕΪΝΩΝ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Ενδοκυττάριες και </a:t>
            </a:r>
            <a:r>
              <a:rPr lang="el-GR" sz="2400" b="1" dirty="0" err="1" smtClean="0">
                <a:solidFill>
                  <a:srgbClr val="FF0000"/>
                </a:solidFill>
              </a:rPr>
              <a:t>εξωκυττάριες</a:t>
            </a:r>
            <a:r>
              <a:rPr lang="el-GR" sz="2400" b="1" dirty="0" smtClean="0">
                <a:solidFill>
                  <a:srgbClr val="FF0000"/>
                </a:solidFill>
              </a:rPr>
              <a:t> πρωτεΐνες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HPr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H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n-US" sz="2400" dirty="0"/>
              <a:t>Pr </a:t>
            </a:r>
            <a:r>
              <a:rPr lang="el-GR" sz="2400" baseline="30000" dirty="0"/>
              <a:t>-</a:t>
            </a:r>
            <a:endParaRPr lang="el-GR" sz="2400" dirty="0"/>
          </a:p>
          <a:p>
            <a:pPr marL="0" indent="0" algn="ctr">
              <a:buNone/>
            </a:pPr>
            <a:r>
              <a:rPr lang="el-GR" sz="2400" dirty="0"/>
              <a:t>όπου </a:t>
            </a:r>
            <a:r>
              <a:rPr lang="en-US" sz="2400" dirty="0"/>
              <a:t>pKa </a:t>
            </a:r>
            <a:r>
              <a:rPr lang="el-GR" sz="2400" dirty="0"/>
              <a:t>= </a:t>
            </a:r>
            <a:r>
              <a:rPr lang="en-US" sz="2400" dirty="0"/>
              <a:t>pKa </a:t>
            </a:r>
            <a:r>
              <a:rPr lang="el-GR" sz="2400" dirty="0"/>
              <a:t>των αμινοξέων της </a:t>
            </a:r>
            <a:r>
              <a:rPr lang="el-GR" sz="2400" dirty="0" smtClean="0"/>
              <a:t>πρωτεΐνης</a:t>
            </a:r>
            <a:endParaRPr lang="en-US" sz="2400" u="sng" dirty="0" smtClean="0"/>
          </a:p>
          <a:p>
            <a:pPr marL="0" indent="0">
              <a:buNone/>
            </a:pPr>
            <a:endParaRPr lang="el-GR" sz="24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2400" b="1" u="sng" dirty="0" smtClean="0">
                <a:solidFill>
                  <a:srgbClr val="0070C0"/>
                </a:solidFill>
              </a:rPr>
              <a:t>Πλεονεκτήματα:</a:t>
            </a:r>
          </a:p>
          <a:p>
            <a:r>
              <a:rPr lang="el-GR" sz="2400" dirty="0"/>
              <a:t>α</a:t>
            </a:r>
            <a:r>
              <a:rPr lang="el-GR" sz="2400" dirty="0" smtClean="0"/>
              <a:t>υξημένη συγκέντρωση</a:t>
            </a:r>
          </a:p>
          <a:p>
            <a:r>
              <a:rPr lang="en-US" sz="2400" dirty="0" smtClean="0"/>
              <a:t>pKa </a:t>
            </a:r>
            <a:r>
              <a:rPr lang="el-GR" sz="2400" dirty="0" smtClean="0"/>
              <a:t>πρωτεϊνών  = </a:t>
            </a:r>
            <a:r>
              <a:rPr lang="en-US" sz="2400" dirty="0" smtClean="0"/>
              <a:t>pH </a:t>
            </a:r>
            <a:r>
              <a:rPr lang="el-GR" sz="2400" dirty="0" smtClean="0"/>
              <a:t>οργανισμού</a:t>
            </a:r>
          </a:p>
          <a:p>
            <a:r>
              <a:rPr lang="el-GR" sz="2400" dirty="0" smtClean="0"/>
              <a:t>περιέχουν -</a:t>
            </a:r>
            <a:r>
              <a:rPr lang="en-US" sz="2400" dirty="0" smtClean="0"/>
              <a:t>COO</a:t>
            </a:r>
            <a:r>
              <a:rPr lang="el-GR" sz="2400" dirty="0"/>
              <a:t>Η</a:t>
            </a:r>
            <a:r>
              <a:rPr lang="el-GR" sz="2400" dirty="0" smtClean="0">
                <a:effectLst/>
              </a:rPr>
              <a:t> </a:t>
            </a:r>
            <a:r>
              <a:rPr lang="el-GR" sz="2400" dirty="0" smtClean="0"/>
              <a:t>(</a:t>
            </a:r>
            <a:r>
              <a:rPr lang="el-GR" sz="2400" dirty="0" err="1" smtClean="0"/>
              <a:t>καρβοξυλικές</a:t>
            </a:r>
            <a:r>
              <a:rPr lang="el-GR" sz="2400" dirty="0" smtClean="0"/>
              <a:t> ομάδες) </a:t>
            </a:r>
            <a:r>
              <a:rPr lang="el-GR" sz="2400" dirty="0" smtClean="0">
                <a:effectLst/>
              </a:rPr>
              <a:t>που δρουν ως </a:t>
            </a:r>
            <a:r>
              <a:rPr lang="el-GR" sz="2400" dirty="0" smtClean="0"/>
              <a:t>δότες</a:t>
            </a:r>
            <a:r>
              <a:rPr lang="el-GR" sz="2400" dirty="0" smtClean="0">
                <a:effectLst/>
              </a:rPr>
              <a:t> Η</a:t>
            </a:r>
            <a:r>
              <a:rPr lang="el-GR" sz="2400" baseline="30000" dirty="0" smtClean="0">
                <a:effectLst/>
              </a:rPr>
              <a:t>+</a:t>
            </a:r>
          </a:p>
          <a:p>
            <a:r>
              <a:rPr lang="el-GR" sz="2400" dirty="0" smtClean="0"/>
              <a:t>περιέχουν </a:t>
            </a:r>
            <a:r>
              <a:rPr lang="el-GR" sz="2400" dirty="0"/>
              <a:t>-</a:t>
            </a:r>
            <a:r>
              <a:rPr lang="el-GR" sz="2400" dirty="0" smtClean="0"/>
              <a:t>ΝΗ</a:t>
            </a:r>
            <a:r>
              <a:rPr lang="el-GR" sz="2400" baseline="-25000" dirty="0" smtClean="0"/>
              <a:t>2</a:t>
            </a:r>
            <a:r>
              <a:rPr lang="el-GR" sz="2400" dirty="0" smtClean="0">
                <a:effectLst/>
              </a:rPr>
              <a:t> (</a:t>
            </a:r>
            <a:r>
              <a:rPr lang="el-GR" sz="2400" dirty="0" err="1" smtClean="0">
                <a:effectLst/>
              </a:rPr>
              <a:t>αμινομάδες</a:t>
            </a:r>
            <a:r>
              <a:rPr lang="el-GR" sz="2400" dirty="0" smtClean="0">
                <a:effectLst/>
              </a:rPr>
              <a:t>) που δρουν ως δέκτες </a:t>
            </a:r>
            <a:r>
              <a:rPr lang="en-US" sz="2400" dirty="0" smtClean="0">
                <a:effectLst/>
              </a:rPr>
              <a:t>H</a:t>
            </a:r>
            <a:r>
              <a:rPr lang="en-US" sz="2400" baseline="30000" dirty="0" smtClean="0">
                <a:effectLst/>
              </a:rPr>
              <a:t>+</a:t>
            </a:r>
            <a:endParaRPr lang="el-GR" sz="2400" baseline="30000" dirty="0" smtClean="0">
              <a:effectLst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ΠΡΩΤΕΪΝΩΝ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Ενδοκυττάριες και </a:t>
            </a:r>
            <a:r>
              <a:rPr lang="el-GR" sz="2400" b="1" dirty="0" err="1" smtClean="0">
                <a:solidFill>
                  <a:srgbClr val="FF0000"/>
                </a:solidFill>
              </a:rPr>
              <a:t>εξωκυττάριες</a:t>
            </a:r>
            <a:r>
              <a:rPr lang="el-GR" sz="2400" b="1" dirty="0" smtClean="0">
                <a:solidFill>
                  <a:srgbClr val="FF0000"/>
                </a:solidFill>
              </a:rPr>
              <a:t> πρωτεΐνες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HPr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H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n-US" sz="2400" dirty="0"/>
              <a:t>Pr </a:t>
            </a:r>
            <a:r>
              <a:rPr lang="el-GR" sz="2400" baseline="30000" dirty="0"/>
              <a:t>-</a:t>
            </a:r>
            <a:endParaRPr lang="el-GR" sz="2400" dirty="0"/>
          </a:p>
          <a:p>
            <a:pPr marL="0" indent="0" algn="ctr">
              <a:buNone/>
            </a:pPr>
            <a:r>
              <a:rPr lang="el-GR" sz="2400" dirty="0"/>
              <a:t>όπου </a:t>
            </a:r>
            <a:r>
              <a:rPr lang="en-US" sz="2400" dirty="0"/>
              <a:t>pKa </a:t>
            </a:r>
            <a:r>
              <a:rPr lang="el-GR" sz="2400" dirty="0"/>
              <a:t>= </a:t>
            </a:r>
            <a:r>
              <a:rPr lang="en-US" sz="2400" dirty="0"/>
              <a:t>pKa </a:t>
            </a:r>
            <a:r>
              <a:rPr lang="el-GR" sz="2400" dirty="0"/>
              <a:t>των αμινοξέων της </a:t>
            </a:r>
            <a:r>
              <a:rPr lang="el-GR" sz="2400" dirty="0" smtClean="0"/>
              <a:t>πρωτεΐνης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 algn="ctr">
              <a:buNone/>
            </a:pPr>
            <a:r>
              <a:rPr lang="el-GR" sz="2400" b="1" u="sng" dirty="0" smtClean="0">
                <a:solidFill>
                  <a:srgbClr val="0070C0"/>
                </a:solidFill>
              </a:rPr>
              <a:t>Σε προσθήκη βάσης: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Pr-COOH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</a:t>
            </a:r>
            <a:r>
              <a:rPr lang="en-US" sz="2400" dirty="0"/>
              <a:t> Pr-COO</a:t>
            </a:r>
            <a:r>
              <a:rPr lang="en-US" sz="2400" baseline="30000" dirty="0"/>
              <a:t>-</a:t>
            </a:r>
            <a:r>
              <a:rPr lang="en-US" sz="2400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endParaRPr lang="el-GR" sz="2400" dirty="0" smtClean="0"/>
          </a:p>
          <a:p>
            <a:pPr marL="0" indent="0" algn="ctr">
              <a:buNone/>
            </a:pPr>
            <a:endParaRPr lang="el-GR" sz="2400" b="1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l-GR" sz="2400" b="1" u="sng" dirty="0" smtClean="0">
                <a:solidFill>
                  <a:srgbClr val="0070C0"/>
                </a:solidFill>
              </a:rPr>
              <a:t>Σε προσθήκη οξέος:</a:t>
            </a:r>
            <a:endParaRPr lang="el-GR" sz="2400" b="1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Pr-NH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-250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/>
              <a:t>O </a:t>
            </a:r>
            <a:r>
              <a:rPr lang="en-US" sz="2400" dirty="0" smtClean="0">
                <a:sym typeface="Symbol" charset="2"/>
              </a:rPr>
              <a:t></a:t>
            </a:r>
            <a:r>
              <a:rPr lang="el-GR" sz="2400" dirty="0">
                <a:sym typeface="Symbol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Pr-NH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+ OH</a:t>
            </a:r>
            <a:r>
              <a:rPr lang="en-US" sz="2400" baseline="30000" dirty="0"/>
              <a:t>-</a:t>
            </a:r>
            <a:endParaRPr lang="el-GR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ΠΡΩΤΕΪΝΩΝ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Ενδοκυττάριες και </a:t>
            </a:r>
            <a:r>
              <a:rPr lang="el-GR" sz="2400" b="1" dirty="0" err="1" smtClean="0">
                <a:solidFill>
                  <a:srgbClr val="FF0000"/>
                </a:solidFill>
              </a:rPr>
              <a:t>εξωκυττάριες</a:t>
            </a:r>
            <a:r>
              <a:rPr lang="el-GR" sz="2400" b="1" dirty="0" smtClean="0">
                <a:solidFill>
                  <a:srgbClr val="FF0000"/>
                </a:solidFill>
              </a:rPr>
              <a:t> πρωτεΐνες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HPr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H</a:t>
            </a:r>
            <a:r>
              <a:rPr lang="el-GR" sz="2400" baseline="30000" dirty="0"/>
              <a:t>+</a:t>
            </a:r>
            <a:r>
              <a:rPr lang="el-GR" sz="2400" dirty="0"/>
              <a:t> + </a:t>
            </a:r>
            <a:r>
              <a:rPr lang="en-US" sz="2400" dirty="0"/>
              <a:t>Pr </a:t>
            </a:r>
            <a:r>
              <a:rPr lang="el-GR" sz="2400" baseline="30000" dirty="0"/>
              <a:t>-</a:t>
            </a:r>
            <a:endParaRPr lang="el-GR" sz="2400" dirty="0"/>
          </a:p>
          <a:p>
            <a:pPr marL="0" indent="0" algn="ctr">
              <a:buNone/>
            </a:pPr>
            <a:r>
              <a:rPr lang="el-GR" sz="2400" dirty="0"/>
              <a:t>όπου </a:t>
            </a:r>
            <a:r>
              <a:rPr lang="en-US" sz="2400" dirty="0"/>
              <a:t>pKa </a:t>
            </a:r>
            <a:r>
              <a:rPr lang="el-GR" sz="2400" dirty="0"/>
              <a:t>= </a:t>
            </a:r>
            <a:r>
              <a:rPr lang="en-US" sz="2400" dirty="0"/>
              <a:t>pKa </a:t>
            </a:r>
            <a:r>
              <a:rPr lang="el-GR" sz="2400" dirty="0"/>
              <a:t>των αμινοξέων της </a:t>
            </a:r>
            <a:r>
              <a:rPr lang="el-GR" sz="2400" dirty="0" smtClean="0"/>
              <a:t>πρωτεΐνης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 algn="ctr">
              <a:buNone/>
            </a:pPr>
            <a:r>
              <a:rPr lang="el-GR" sz="2400" b="1" u="sng" dirty="0" smtClean="0">
                <a:solidFill>
                  <a:srgbClr val="0070C0"/>
                </a:solidFill>
              </a:rPr>
              <a:t>Μεγαλύτερη ικανότητα ιοντισμού:</a:t>
            </a:r>
          </a:p>
          <a:p>
            <a:pPr marL="0" indent="0" algn="ctr">
              <a:buNone/>
            </a:pPr>
            <a:r>
              <a:rPr lang="en-US" sz="2400" dirty="0"/>
              <a:t>His</a:t>
            </a:r>
            <a:r>
              <a:rPr lang="el-GR" sz="2400" dirty="0"/>
              <a:t>-</a:t>
            </a:r>
            <a:r>
              <a:rPr lang="en-US" sz="2400" dirty="0" smtClean="0"/>
              <a:t>NH</a:t>
            </a:r>
            <a:r>
              <a:rPr lang="el-GR" sz="2400" baseline="-25000" dirty="0" smtClean="0"/>
              <a:t>2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His</a:t>
            </a:r>
            <a:r>
              <a:rPr lang="el-GR" sz="2400" dirty="0"/>
              <a:t>-</a:t>
            </a:r>
            <a:r>
              <a:rPr lang="en-US" sz="2400" dirty="0"/>
              <a:t>NH</a:t>
            </a:r>
            <a:r>
              <a:rPr lang="el-GR" sz="2400" dirty="0"/>
              <a:t> + </a:t>
            </a:r>
            <a:r>
              <a:rPr lang="en-US" sz="2400" dirty="0"/>
              <a:t>H</a:t>
            </a:r>
            <a:r>
              <a:rPr lang="el-GR" sz="2400" baseline="30000" dirty="0" smtClean="0"/>
              <a:t>+</a:t>
            </a:r>
            <a:endParaRPr lang="en-US" sz="2400" baseline="30000" dirty="0" smtClean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n-US" sz="2400" dirty="0" smtClean="0"/>
              <a:t>                                                           </a:t>
            </a:r>
            <a:endParaRPr lang="el-GR" sz="2400" dirty="0" smtClean="0"/>
          </a:p>
          <a:p>
            <a:pPr marL="0" indent="0" algn="ctr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                                                       Δακτύλιος </a:t>
            </a:r>
            <a:r>
              <a:rPr lang="el-GR" sz="2400" dirty="0" err="1" smtClean="0"/>
              <a:t>ιμιδαζόλης</a:t>
            </a:r>
            <a:r>
              <a:rPr lang="el-GR" sz="2400" dirty="0" smtClean="0"/>
              <a:t> με </a:t>
            </a:r>
            <a:r>
              <a:rPr lang="en-US" sz="2400" dirty="0" err="1" smtClean="0"/>
              <a:t>pka</a:t>
            </a:r>
            <a:r>
              <a:rPr lang="en-US" sz="2400" dirty="0" smtClean="0"/>
              <a:t> </a:t>
            </a:r>
            <a:r>
              <a:rPr lang="en-US" sz="2400" dirty="0" smtClean="0"/>
              <a:t>= 6</a:t>
            </a: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09" y="4491055"/>
            <a:ext cx="2534392" cy="1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4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ΕΡΥΘΡΩΝ ΑΙΜΟΣΦΑΙΡΙΩΝ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8048" y="2075701"/>
            <a:ext cx="4595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/>
              <a:t>HCO</a:t>
            </a:r>
            <a:r>
              <a:rPr lang="el-GR" sz="2400" baseline="-25000" dirty="0" smtClean="0"/>
              <a:t>3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/</a:t>
            </a:r>
            <a:r>
              <a:rPr lang="en-US" sz="2400" dirty="0" smtClean="0"/>
              <a:t>CO</a:t>
            </a:r>
            <a:r>
              <a:rPr lang="el-GR" sz="2400" baseline="-25000" dirty="0" smtClean="0"/>
              <a:t>2</a:t>
            </a:r>
            <a:endParaRPr lang="el-GR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H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PO</a:t>
            </a:r>
            <a:r>
              <a:rPr lang="el-GR" sz="2400" baseline="-25000" dirty="0" smtClean="0"/>
              <a:t>4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/</a:t>
            </a:r>
            <a:r>
              <a:rPr lang="en-US" sz="2400" dirty="0" smtClean="0"/>
              <a:t>HPO</a:t>
            </a:r>
            <a:r>
              <a:rPr lang="el-GR" sz="2400" baseline="-25000" dirty="0" smtClean="0"/>
              <a:t>4</a:t>
            </a:r>
            <a:r>
              <a:rPr lang="el-GR" sz="2400" baseline="30000" dirty="0" smtClean="0"/>
              <a:t>2-</a:t>
            </a:r>
            <a:r>
              <a:rPr lang="el-GR" sz="2400" dirty="0" smtClean="0">
                <a:effectLst/>
              </a:rPr>
              <a:t> </a:t>
            </a:r>
            <a:endParaRPr lang="el-GR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/>
              <a:t>Ενδοκυττάριες πρωτεΐνες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b="1" u="sng" dirty="0" smtClean="0">
                <a:solidFill>
                  <a:srgbClr val="FF0000"/>
                </a:solidFill>
              </a:rPr>
              <a:t>Αιμοσφαιρίνη: 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l-GR" sz="2400" dirty="0" smtClean="0"/>
              <a:t>κατάλοιπα </a:t>
            </a:r>
            <a:r>
              <a:rPr lang="el-GR" sz="2400" dirty="0" err="1" smtClean="0"/>
              <a:t>ιστιδίνης</a:t>
            </a:r>
            <a:endParaRPr lang="el-GR" sz="2400" dirty="0" smtClean="0"/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l-GR" sz="2400" dirty="0" smtClean="0"/>
              <a:t>δραστική σε </a:t>
            </a:r>
            <a:r>
              <a:rPr lang="en-US" sz="2400" dirty="0" smtClean="0"/>
              <a:t>pH </a:t>
            </a:r>
            <a:r>
              <a:rPr lang="en-US" sz="2400" dirty="0" smtClean="0"/>
              <a:t>5,7-7,7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14343"/>
            <a:ext cx="5006555" cy="33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4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ΕΡΥΘΡΩΝ ΑΙΜΟΣΦΑΙΡΙΩΝ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930738"/>
            <a:ext cx="535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l-GR" sz="2400" b="1" u="sng" dirty="0" smtClean="0">
                <a:solidFill>
                  <a:srgbClr val="FF0000"/>
                </a:solidFill>
              </a:rPr>
              <a:t>ΣΤΟΥΣ ΙΣΤΟΥΣ:</a:t>
            </a:r>
            <a:endParaRPr lang="el-GR" sz="2400" dirty="0" smtClean="0"/>
          </a:p>
          <a:p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-Hb.NH</a:t>
            </a:r>
            <a:r>
              <a:rPr lang="en-US" sz="2400" baseline="-25000" dirty="0" smtClean="0"/>
              <a:t>2</a:t>
            </a:r>
            <a:r>
              <a:rPr lang="en-US" sz="2400" baseline="30000" dirty="0"/>
              <a:t>+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Hb</a:t>
            </a:r>
            <a:r>
              <a:rPr lang="el-GR" sz="2400" dirty="0"/>
              <a:t>-</a:t>
            </a:r>
            <a:r>
              <a:rPr lang="en-US" sz="2400" dirty="0"/>
              <a:t>NH</a:t>
            </a:r>
            <a:r>
              <a:rPr lang="el-GR" sz="2400" dirty="0"/>
              <a:t>-</a:t>
            </a:r>
            <a:r>
              <a:rPr lang="en-US" sz="2400" dirty="0"/>
              <a:t>COO</a:t>
            </a:r>
            <a:r>
              <a:rPr lang="el-GR" sz="2400" baseline="30000" dirty="0"/>
              <a:t>-</a:t>
            </a:r>
            <a:r>
              <a:rPr lang="el-GR" sz="2400" dirty="0"/>
              <a:t> + </a:t>
            </a:r>
            <a:r>
              <a:rPr lang="en-US" sz="2400" dirty="0"/>
              <a:t>H</a:t>
            </a:r>
            <a:r>
              <a:rPr lang="en-US" sz="2400" baseline="30000" dirty="0" smtClean="0"/>
              <a:t>+</a:t>
            </a:r>
            <a:r>
              <a:rPr lang="el-GR" sz="2400" baseline="30000" dirty="0" smtClean="0"/>
              <a:t> </a:t>
            </a:r>
            <a:r>
              <a:rPr lang="el-GR" sz="2400" dirty="0" smtClean="0"/>
              <a:t>+ </a:t>
            </a:r>
            <a:r>
              <a:rPr lang="el-GR" sz="2400" b="1" dirty="0" smtClean="0">
                <a:solidFill>
                  <a:srgbClr val="0070C0"/>
                </a:solidFill>
              </a:rPr>
              <a:t>Ο</a:t>
            </a:r>
            <a:r>
              <a:rPr lang="el-GR" sz="2400" b="1" baseline="-25000" dirty="0" smtClean="0">
                <a:solidFill>
                  <a:srgbClr val="0070C0"/>
                </a:solidFill>
              </a:rPr>
              <a:t>2</a:t>
            </a:r>
            <a:endParaRPr lang="el-GR" sz="2400" b="1" baseline="-25000" dirty="0">
              <a:solidFill>
                <a:srgbClr val="0070C0"/>
              </a:solidFill>
            </a:endParaRPr>
          </a:p>
          <a:p>
            <a:r>
              <a:rPr lang="en-US" sz="2400" dirty="0"/>
              <a:t>  (</a:t>
            </a:r>
            <a:r>
              <a:rPr lang="en-US" sz="2400" dirty="0" err="1"/>
              <a:t>OxyHb</a:t>
            </a:r>
            <a:r>
              <a:rPr lang="en-US" sz="2400" dirty="0"/>
              <a:t>)           </a:t>
            </a:r>
            <a:r>
              <a:rPr lang="en-US" sz="2400" dirty="0">
                <a:sym typeface="Symbol" charset="2"/>
              </a:rPr>
              <a:t>(</a:t>
            </a:r>
            <a:r>
              <a:rPr lang="en-US" sz="2400" dirty="0" err="1"/>
              <a:t>DeoxyHb</a:t>
            </a:r>
            <a:r>
              <a:rPr lang="en-US" sz="2400" dirty="0"/>
              <a:t>)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 </a:t>
            </a:r>
            <a:r>
              <a:rPr lang="en-US" sz="2400" dirty="0"/>
              <a:t>+ H</a:t>
            </a:r>
            <a:r>
              <a:rPr lang="en-US" sz="2400" baseline="-25000" dirty="0"/>
              <a:t>2</a:t>
            </a:r>
            <a:r>
              <a:rPr lang="en-US" sz="2400" dirty="0"/>
              <a:t>O  </a:t>
            </a:r>
            <a:r>
              <a:rPr lang="el-GR" sz="2400" dirty="0"/>
              <a:t>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 </a:t>
            </a:r>
            <a:r>
              <a:rPr lang="en-US" sz="2400" dirty="0">
                <a:sym typeface="Symbol" charset="2"/>
              </a:rPr>
              <a:t>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en-US" sz="2400" b="1" baseline="30000" dirty="0">
                <a:solidFill>
                  <a:srgbClr val="0070C0"/>
                </a:solidFill>
              </a:rPr>
              <a:t>+</a:t>
            </a:r>
            <a:r>
              <a:rPr lang="en-US" sz="2400" dirty="0"/>
              <a:t> + 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</a:p>
          <a:p>
            <a:endParaRPr lang="el-GR" sz="2400" dirty="0"/>
          </a:p>
          <a:p>
            <a:r>
              <a:rPr lang="en-US" sz="2400" dirty="0" smtClean="0"/>
              <a:t>Hb-NH-COO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+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sym typeface="Symbol" charset="2"/>
              </a:rPr>
              <a:t></a:t>
            </a:r>
            <a:r>
              <a:rPr lang="en-US" sz="2400" dirty="0"/>
              <a:t> Hb-NH</a:t>
            </a:r>
            <a:r>
              <a:rPr lang="en-US" sz="2400" baseline="-25000" dirty="0"/>
              <a:t>2</a:t>
            </a:r>
            <a:r>
              <a:rPr lang="en-US" sz="2400" dirty="0"/>
              <a:t> + CO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l-GR" sz="2400" dirty="0" smtClean="0"/>
              <a:t>  (</a:t>
            </a:r>
            <a:r>
              <a:rPr lang="en-US" sz="2400" dirty="0" err="1" smtClean="0"/>
              <a:t>DeoxyHb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r>
              <a:rPr lang="en-US" sz="2400" dirty="0" smtClean="0"/>
              <a:t>                 (</a:t>
            </a:r>
            <a:r>
              <a:rPr lang="en-US" sz="2400" dirty="0" err="1" smtClean="0"/>
              <a:t>HHb</a:t>
            </a:r>
            <a:r>
              <a:rPr lang="el-GR" sz="2400" dirty="0"/>
              <a:t>)</a:t>
            </a:r>
            <a:endParaRPr lang="el-GR" sz="2400" dirty="0" smtClean="0"/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l-GR" sz="2400" dirty="0" smtClean="0"/>
          </a:p>
          <a:p>
            <a:pPr marL="457200" marR="0" lvl="0" indent="-4572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l-GR" sz="2400" b="1" dirty="0" smtClean="0">
                <a:solidFill>
                  <a:srgbClr val="0070C0"/>
                </a:solidFill>
              </a:rPr>
              <a:t>Σταθερό </a:t>
            </a:r>
            <a:r>
              <a:rPr lang="en-US" sz="2400" b="1" dirty="0" smtClean="0">
                <a:solidFill>
                  <a:srgbClr val="0070C0"/>
                </a:solidFill>
              </a:rPr>
              <a:t>pH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14343"/>
            <a:ext cx="5006555" cy="33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70C0"/>
                </a:solidFill>
              </a:rPr>
              <a:t>5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ΟΣΤΩΝ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9" y="1801125"/>
            <a:ext cx="4509486" cy="4599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2315" y="1676456"/>
            <a:ext cx="5306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l-GR" sz="2400" u="sng" dirty="0" smtClean="0"/>
              <a:t>ΟΣΤΙΚΑ ΚΥΤΤΑΡΑ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l-GR" sz="2400" u="sng" dirty="0" smtClean="0"/>
              <a:t>ΘΕΜΕΛΙΑ ΟΥΣΙΑ</a:t>
            </a:r>
            <a:endParaRPr lang="el-GR" sz="2400" u="sng" dirty="0"/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-95"/>
              <a:buChar char="•"/>
              <a:tabLst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Οργανική:</a:t>
            </a:r>
            <a:r>
              <a:rPr lang="el-GR" sz="2400" dirty="0" smtClean="0"/>
              <a:t> 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/>
              <a:t> </a:t>
            </a:r>
            <a:r>
              <a:rPr lang="el-GR" sz="2400" dirty="0" smtClean="0"/>
              <a:t>      κολλαγόνο, πρωτεΐνες</a:t>
            </a:r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-95"/>
              <a:buChar char="•"/>
              <a:tabLst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Ανόργανη:</a:t>
            </a:r>
            <a:r>
              <a:rPr lang="el-GR" sz="2400" dirty="0" smtClean="0"/>
              <a:t> 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/>
              <a:t> </a:t>
            </a:r>
            <a:r>
              <a:rPr lang="el-GR" sz="2400" dirty="0" smtClean="0"/>
              <a:t>      </a:t>
            </a:r>
            <a:r>
              <a:rPr lang="el-GR" sz="2400" b="1" dirty="0" smtClean="0">
                <a:solidFill>
                  <a:srgbClr val="FF0000"/>
                </a:solidFill>
              </a:rPr>
              <a:t>κρύσταλλοι </a:t>
            </a:r>
            <a:r>
              <a:rPr lang="el-GR" sz="2400" b="1" dirty="0" err="1" smtClean="0">
                <a:solidFill>
                  <a:srgbClr val="FF0000"/>
                </a:solidFill>
              </a:rPr>
              <a:t>υδροξυαπατίτη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lvl="0"/>
            <a:r>
              <a:rPr lang="el-GR" sz="2400" dirty="0" smtClean="0"/>
              <a:t>       [Ca</a:t>
            </a:r>
            <a:r>
              <a:rPr lang="el-GR" sz="2400" baseline="-25000" dirty="0" smtClean="0"/>
              <a:t>10</a:t>
            </a:r>
            <a:r>
              <a:rPr lang="el-GR" sz="2400" dirty="0" smtClean="0"/>
              <a:t>(PO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)</a:t>
            </a:r>
            <a:r>
              <a:rPr lang="el-GR" sz="2400" baseline="-25000" dirty="0" smtClean="0"/>
              <a:t>6</a:t>
            </a:r>
            <a:r>
              <a:rPr lang="el-GR" sz="2400" dirty="0" smtClean="0"/>
              <a:t>(OH)</a:t>
            </a:r>
            <a:r>
              <a:rPr lang="el-GR" sz="2400" baseline="-25000" dirty="0" smtClean="0"/>
              <a:t>2</a:t>
            </a:r>
            <a:r>
              <a:rPr lang="el-GR" sz="2400" dirty="0"/>
              <a:t>]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939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70C0"/>
                </a:solidFill>
              </a:rPr>
              <a:t>5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ΟΣΤΩΝ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" y="1882501"/>
            <a:ext cx="5940902" cy="3249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1676456"/>
            <a:ext cx="49766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ΚΡΥΣΤΑΛΛΟΙ ΥΔΡΟΞΥΑΠΑΤΙΤΗ</a:t>
            </a:r>
          </a:p>
          <a:p>
            <a:pPr lvl="0"/>
            <a:r>
              <a:rPr lang="el-GR" sz="2400" dirty="0" smtClean="0"/>
              <a:t>[Ca</a:t>
            </a:r>
            <a:r>
              <a:rPr lang="el-GR" sz="2400" baseline="-25000" dirty="0" smtClean="0"/>
              <a:t>10</a:t>
            </a:r>
            <a:r>
              <a:rPr lang="el-GR" sz="2400" dirty="0" smtClean="0"/>
              <a:t>(PO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)</a:t>
            </a:r>
            <a:r>
              <a:rPr lang="el-GR" sz="2400" baseline="-25000" dirty="0" smtClean="0"/>
              <a:t>6</a:t>
            </a:r>
            <a:r>
              <a:rPr lang="el-GR" sz="2400" dirty="0" smtClean="0"/>
              <a:t>(OH)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]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2/3 </a:t>
            </a:r>
            <a:r>
              <a:rPr lang="el-GR" sz="2400" dirty="0" smtClean="0"/>
              <a:t>όγκου οστού</a:t>
            </a:r>
          </a:p>
          <a:p>
            <a:pPr lvl="0"/>
            <a:r>
              <a:rPr lang="el-GR" sz="2400" dirty="0" smtClean="0"/>
              <a:t>Μεγάλη επιφάνεια</a:t>
            </a:r>
            <a:endParaRPr lang="en-US" sz="2400" dirty="0" smtClean="0"/>
          </a:p>
          <a:p>
            <a:r>
              <a:rPr lang="el-GR" sz="2400" b="1" dirty="0">
                <a:solidFill>
                  <a:srgbClr val="FF0000"/>
                </a:solidFill>
              </a:rPr>
              <a:t>Οστά: σημαντικότερη δεξαμενή </a:t>
            </a:r>
            <a:r>
              <a:rPr lang="en-US" sz="2400" b="1" dirty="0">
                <a:solidFill>
                  <a:srgbClr val="FF0000"/>
                </a:solidFill>
              </a:rPr>
              <a:t>CO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</a:p>
          <a:p>
            <a:pPr lvl="0"/>
            <a:endParaRPr lang="el-GR" sz="2400" dirty="0" smtClean="0"/>
          </a:p>
          <a:p>
            <a:pPr lvl="0"/>
            <a:r>
              <a:rPr lang="el-GR" sz="2400" dirty="0" smtClean="0"/>
              <a:t>Ανθρακικά άλατα (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pPr lvl="0"/>
            <a:r>
              <a:rPr lang="el-GR" sz="2400" dirty="0" smtClean="0"/>
              <a:t>Κέλυφος ενυδάτωσης</a:t>
            </a:r>
            <a:r>
              <a:rPr lang="en-US" sz="2400" dirty="0" smtClean="0"/>
              <a:t> (</a:t>
            </a:r>
            <a:r>
              <a:rPr lang="el-GR" sz="2400" dirty="0" smtClean="0"/>
              <a:t>υδατικό </a:t>
            </a: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0"/>
            <a:r>
              <a:rPr lang="el-GR" sz="2400" dirty="0" smtClean="0"/>
              <a:t>Αντικατάσταση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n-US" sz="2400" dirty="0" smtClean="0"/>
              <a:t>HPO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2- </a:t>
            </a:r>
            <a:r>
              <a:rPr lang="el-GR" sz="2400" dirty="0" smtClean="0"/>
              <a:t> ή </a:t>
            </a:r>
            <a:r>
              <a:rPr lang="en-US" sz="2400" dirty="0" smtClean="0"/>
              <a:t>OH</a:t>
            </a:r>
            <a:r>
              <a:rPr lang="en-US" sz="2400" baseline="30000" dirty="0" smtClean="0"/>
              <a:t>-</a:t>
            </a:r>
            <a:endParaRPr lang="el-GR" sz="2400" baseline="30000" dirty="0" smtClean="0"/>
          </a:p>
          <a:p>
            <a:pPr lvl="0"/>
            <a:endParaRPr lang="en-US" sz="2400" dirty="0" smtClean="0"/>
          </a:p>
          <a:p>
            <a:pPr lvl="0"/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227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ΣΤΟΝ ΟΡΓΑΝΙΣΜΟ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70C0"/>
                </a:solidFill>
              </a:rPr>
              <a:t>5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ΡΥΘΜΙΣΤΙΚΟ ΣΥΣΤΗΜΑ ΟΣΤΩΝ</a:t>
            </a:r>
            <a:endParaRPr lang="el-GR" sz="2400" b="1" u="sng" baseline="30000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12305"/>
            <a:ext cx="5117563" cy="3821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66552"/>
            <a:ext cx="8692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ea typeface="Cambria" charset="-95"/>
                <a:cs typeface="Cambria" charset="-95"/>
              </a:rPr>
              <a:t>Arch </a:t>
            </a:r>
            <a:r>
              <a:rPr lang="en-US" sz="1400" i="1" dirty="0" err="1" smtClean="0">
                <a:ea typeface="Cambria" charset="-95"/>
                <a:cs typeface="Cambria" charset="-95"/>
              </a:rPr>
              <a:t>Biochem</a:t>
            </a:r>
            <a:r>
              <a:rPr lang="en-US" sz="1400" i="1" dirty="0" smtClean="0">
                <a:ea typeface="Cambria" charset="-95"/>
                <a:cs typeface="Cambria" charset="-95"/>
              </a:rPr>
              <a:t> </a:t>
            </a:r>
            <a:r>
              <a:rPr lang="en-US" sz="1400" i="1" dirty="0" err="1" smtClean="0">
                <a:ea typeface="Cambria" charset="-95"/>
                <a:cs typeface="Cambria" charset="-95"/>
              </a:rPr>
              <a:t>Biophys</a:t>
            </a:r>
            <a:r>
              <a:rPr lang="en-US" sz="1400" i="1" dirty="0" smtClean="0">
                <a:ea typeface="Cambria" charset="-95"/>
                <a:cs typeface="Cambria" charset="-95"/>
              </a:rPr>
              <a:t> 2010; 503: 103</a:t>
            </a:r>
            <a:endParaRPr lang="en-US" sz="1400" i="1" dirty="0">
              <a:ea typeface="Cambria" charset="-95"/>
              <a:cs typeface="Cambria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847118"/>
            <a:ext cx="529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Οστεοβλάστες: Αναστολή </a:t>
            </a:r>
            <a:r>
              <a:rPr lang="en-US" dirty="0" smtClean="0"/>
              <a:t>mineralization </a:t>
            </a:r>
            <a:r>
              <a:rPr lang="el-GR" dirty="0" smtClean="0"/>
              <a:t>σε οξέωση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55763" y="1507469"/>
            <a:ext cx="6096000" cy="4893647"/>
            <a:chOff x="6096000" y="1827336"/>
            <a:chExt cx="6096000" cy="4893647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1827336"/>
              <a:ext cx="609600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l-GR" sz="2400" b="1" u="sng" dirty="0" smtClean="0">
                  <a:solidFill>
                    <a:srgbClr val="FF0000"/>
                  </a:solidFill>
                </a:rPr>
                <a:t>ΣΕ ΠΡΟΣΘΗΚΗ ΟΞΕΟΣ</a:t>
              </a:r>
              <a:endParaRPr lang="el-GR" sz="2400" b="1" u="sng" dirty="0">
                <a:solidFill>
                  <a:srgbClr val="FF0000"/>
                </a:solidFill>
              </a:endParaRPr>
            </a:p>
            <a:p>
              <a:pPr marL="457200" marR="0" lvl="0" indent="-4572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l-GR" sz="2400" b="1" dirty="0" smtClean="0">
                  <a:solidFill>
                    <a:srgbClr val="0070C0"/>
                  </a:solidFill>
                </a:rPr>
                <a:t>Φυσικοχημική αποδόμηση</a:t>
              </a: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/>
                <a:t>       </a:t>
              </a:r>
              <a:r>
                <a:rPr lang="el-GR" sz="2400" dirty="0"/>
                <a:t>(</a:t>
              </a:r>
              <a:r>
                <a:rPr lang="el-GR" sz="2400" dirty="0" smtClean="0"/>
                <a:t>ανταλλαγή ιόντων </a:t>
              </a:r>
              <a:r>
                <a:rPr lang="en-US" sz="2400" dirty="0" smtClean="0"/>
                <a:t>Na</a:t>
              </a:r>
              <a:r>
                <a:rPr lang="en-US" sz="2400" baseline="30000" dirty="0" smtClean="0"/>
                <a:t>+</a:t>
              </a:r>
              <a:r>
                <a:rPr lang="el-GR" sz="2400" dirty="0" smtClean="0"/>
                <a:t> και </a:t>
              </a:r>
              <a:r>
                <a:rPr lang="en-US" sz="2400" dirty="0" smtClean="0"/>
                <a:t>K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)</a:t>
              </a:r>
            </a:p>
            <a:p>
              <a:pPr marL="457200" marR="0" lvl="0" indent="-4572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 startAt="2"/>
                <a:tabLst/>
                <a:defRPr/>
              </a:pPr>
              <a:r>
                <a:rPr lang="el-GR" sz="2400" b="1" dirty="0" smtClean="0">
                  <a:solidFill>
                    <a:srgbClr val="0070C0"/>
                  </a:solidFill>
                </a:rPr>
                <a:t>Διάλυση οστικών κρυστάλλων</a:t>
              </a:r>
              <a:endParaRPr lang="en-US" sz="2400" b="1" dirty="0" smtClean="0">
                <a:solidFill>
                  <a:srgbClr val="0070C0"/>
                </a:solidFill>
              </a:endParaRP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/>
                <a:t> </a:t>
              </a:r>
              <a:r>
                <a:rPr lang="en-US" sz="2400" dirty="0" smtClean="0"/>
                <a:t>     </a:t>
              </a:r>
              <a:r>
                <a:rPr lang="el-GR" sz="2400" dirty="0" smtClean="0"/>
                <a:t> (απελευθέρωση </a:t>
              </a:r>
              <a:r>
                <a:rPr lang="en-US" sz="2400" dirty="0" smtClean="0"/>
                <a:t>NaHCO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, KHCO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, </a:t>
              </a:r>
              <a:endParaRPr lang="el-GR" sz="2400" dirty="0" smtClean="0"/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l-GR" sz="2400" dirty="0"/>
                <a:t> </a:t>
              </a:r>
              <a:r>
                <a:rPr lang="el-GR" sz="2400" dirty="0" smtClean="0"/>
                <a:t>      </a:t>
              </a:r>
              <a:r>
                <a:rPr lang="en-US" sz="2400" dirty="0" smtClean="0"/>
                <a:t>CaCO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και </a:t>
              </a:r>
              <a:r>
                <a:rPr lang="en-US" sz="2400" dirty="0" smtClean="0"/>
                <a:t>CaHPO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)</a:t>
              </a:r>
            </a:p>
            <a:p>
              <a:pPr marL="457200" marR="0" lvl="0" indent="-4572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 startAt="3"/>
                <a:tabLst/>
                <a:defRPr/>
              </a:pPr>
              <a:r>
                <a:rPr lang="el-GR" sz="2400" dirty="0" smtClean="0"/>
                <a:t>Μείωση </a:t>
              </a:r>
              <a:r>
                <a:rPr lang="el-GR" sz="2400" b="1" dirty="0" err="1" smtClean="0">
                  <a:solidFill>
                    <a:srgbClr val="0070C0"/>
                  </a:solidFill>
                </a:rPr>
                <a:t>οστεοβλαστικής</a:t>
              </a:r>
              <a:r>
                <a:rPr lang="el-GR" sz="2400" dirty="0" smtClean="0"/>
                <a:t> δραστηριότητας</a:t>
              </a:r>
              <a:endParaRPr lang="en-US" sz="2400" dirty="0" smtClean="0"/>
            </a:p>
            <a:p>
              <a:pPr marL="457200" marR="0" lvl="0" indent="-4572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 startAt="3"/>
                <a:tabLst/>
                <a:defRPr/>
              </a:pPr>
              <a:r>
                <a:rPr lang="el-GR" sz="2400" dirty="0" smtClean="0"/>
                <a:t>Αύξηση </a:t>
              </a:r>
              <a:r>
                <a:rPr lang="el-GR" sz="2400" b="1" dirty="0" err="1" smtClean="0">
                  <a:solidFill>
                    <a:srgbClr val="0070C0"/>
                  </a:solidFill>
                </a:rPr>
                <a:t>οστεοκλαστικής</a:t>
              </a:r>
              <a:r>
                <a:rPr lang="el-GR" sz="2400" dirty="0" smtClean="0"/>
                <a:t> δραστηριότητας</a:t>
              </a:r>
            </a:p>
            <a:p>
              <a:pPr marL="457200" marR="0" lvl="0" indent="-4572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 startAt="3"/>
                <a:tabLst/>
                <a:defRPr/>
              </a:pPr>
              <a:r>
                <a:rPr lang="en-US" sz="2400" dirty="0" smtClean="0"/>
                <a:t>PTH</a:t>
              </a:r>
              <a:endParaRPr lang="el-GR" sz="2400" dirty="0" smtClean="0"/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l-GR" sz="2400" dirty="0"/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l-GR" sz="2400" b="1" u="sng" dirty="0" smtClean="0">
                  <a:solidFill>
                    <a:srgbClr val="FF0000"/>
                  </a:solidFill>
                </a:rPr>
                <a:t>ΣΕ ΠΡΟΣΘΗΚΗ ΒΑΣΗΣ</a:t>
              </a:r>
            </a:p>
            <a:p>
              <a:r>
                <a:rPr lang="el-GR" sz="2400" dirty="0" smtClean="0"/>
                <a:t>Εναπόθεση </a:t>
              </a:r>
              <a:r>
                <a:rPr lang="en-US" sz="2400" dirty="0" smtClean="0"/>
                <a:t>CO</a:t>
              </a:r>
              <a:r>
                <a:rPr lang="en-US" sz="2400" baseline="-25000" dirty="0" smtClean="0"/>
                <a:t>3</a:t>
              </a:r>
              <a:r>
                <a:rPr lang="en-US" sz="2400" baseline="30000" dirty="0" smtClean="0"/>
                <a:t>- 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στα οστά</a:t>
              </a:r>
              <a:endParaRPr lang="el-GR" sz="2400" baseline="-25000" dirty="0" smtClean="0"/>
            </a:p>
            <a:p>
              <a:r>
                <a:rPr lang="en-US" sz="2400" dirty="0" smtClean="0"/>
                <a:t>HPr </a:t>
              </a:r>
              <a:r>
                <a:rPr lang="el-GR" sz="2400" dirty="0" smtClean="0"/>
                <a:t>              </a:t>
              </a:r>
              <a:r>
                <a:rPr lang="en-US" sz="2400" dirty="0" smtClean="0"/>
                <a:t>H</a:t>
              </a:r>
              <a:r>
                <a:rPr lang="el-GR" sz="2400" baseline="30000" dirty="0" smtClean="0"/>
                <a:t>+</a:t>
              </a:r>
              <a:r>
                <a:rPr lang="el-GR" sz="2400" dirty="0" smtClean="0"/>
                <a:t> + </a:t>
              </a:r>
              <a:r>
                <a:rPr lang="en-US" sz="2400" dirty="0" smtClean="0"/>
                <a:t>Pr </a:t>
              </a:r>
              <a:r>
                <a:rPr lang="el-GR" sz="2400" baseline="30000" dirty="0" smtClean="0"/>
                <a:t>-</a:t>
              </a:r>
              <a:endParaRPr lang="el-GR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838860" y="6492634"/>
              <a:ext cx="65682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9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smtClean="0"/>
              <a:t>ΠΕΡΙΕΧΟΜΕΝΑ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588000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ΕΙΣΑΓΩΓΗ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ΡΥΘΜΙΣΤΙΚΑ ΔΙΑΛΥΜΑΤΑ ΣΤΟΝ ΟΡΓΑΝΙΣΜΟ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HCO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el-G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HPO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2-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πρωτεϊνών </a:t>
            </a:r>
            <a:endParaRPr lang="el-G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ερυθρών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αιμοσφαιρίων </a:t>
            </a:r>
            <a:endParaRPr lang="el-G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οστών</a:t>
            </a:r>
          </a:p>
          <a:p>
            <a:r>
              <a:rPr lang="el-GR" sz="2400" b="1" u="sng" dirty="0" smtClean="0">
                <a:solidFill>
                  <a:srgbClr val="0070C0"/>
                </a:solidFill>
              </a:rPr>
              <a:t>ΡΥΘΜΙΣΤΙΚΑ ΔΙΑΛΥΜΑΤΑ ΣΤΙΣ ΟΞΕΟΒΑΣΙΚΕΣ ΔΙΑΤΑΡΑΧΕΣ (ΟΒΔ)</a:t>
            </a:r>
          </a:p>
          <a:p>
            <a:pPr marL="0" indent="0">
              <a:buNone/>
            </a:pPr>
            <a:r>
              <a:rPr lang="el-GR" sz="2400" dirty="0" smtClean="0"/>
              <a:t>    Απάντηση σε </a:t>
            </a:r>
            <a:r>
              <a:rPr lang="el-GR" sz="2400" dirty="0"/>
              <a:t>αναπνευστικές </a:t>
            </a:r>
            <a:r>
              <a:rPr lang="el-GR" sz="2400" dirty="0" smtClean="0"/>
              <a:t>ΟΒΔ</a:t>
            </a:r>
          </a:p>
          <a:p>
            <a:pPr marL="0" indent="0">
              <a:buNone/>
            </a:pPr>
            <a:r>
              <a:rPr lang="el-GR" sz="2400" dirty="0" smtClean="0"/>
              <a:t>    Απάντηση σε μεταβολικές ΟΒΔ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ΣΥΜΠΕΡΑΣΜΑΤΑ</a:t>
            </a:r>
            <a:endParaRPr lang="el-GR" sz="2400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109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340008" y="1775884"/>
            <a:ext cx="9619074" cy="101566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ΟΛΙΚΗ ΡΥΘΜΙΣΤΙΚΗ ΔΥΝΑΜΗ</a:t>
            </a:r>
          </a:p>
          <a:p>
            <a:pPr algn="ctr"/>
            <a:r>
              <a:rPr lang="el-GR" sz="2000" dirty="0" smtClean="0"/>
              <a:t>60% ΕΝΔΟΚΥΤΤΑΡΙΑ</a:t>
            </a:r>
          </a:p>
          <a:p>
            <a:pPr algn="ctr"/>
            <a:r>
              <a:rPr lang="el-GR" sz="2000" dirty="0" smtClean="0"/>
              <a:t>40% ΕΞΩΚΥΤΤΑΡΙΑ</a:t>
            </a:r>
            <a:endParaRPr lang="en-US" sz="20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8200" y="1193800"/>
            <a:ext cx="10515600" cy="5232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1.   </a:t>
            </a:r>
            <a:r>
              <a:rPr lang="el-GR" sz="2400" b="1" u="sng" dirty="0" smtClean="0">
                <a:solidFill>
                  <a:srgbClr val="0070C0"/>
                </a:solidFill>
              </a:rPr>
              <a:t>ΑΠΑΝΤΗΣΗ ΡΥΘΜΙΣΤΙΚΩΝ ΣΥΣΤΗΜΑΤΩΝ ΣΕ ΑΝΑΠΝΕΥΣΤΙΚΕΣ ΟΒΔ</a:t>
            </a:r>
            <a:endParaRPr lang="el-GR" sz="2400" b="1" u="sng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smtClean="0"/>
              <a:t>ΠΕΡΙΕΧΟΜΕΝΑ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588000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rgbClr val="0070C0"/>
                </a:solidFill>
              </a:rPr>
              <a:t>ΕΙΣΑΓΩΓΗ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ΡΥΘΜΙΣΤΙΚΑ ΔΙΑΛΥΜΑΤΑ ΣΤΟΝ ΟΡΓΑΝΙΣΜΟ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HCO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el-G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HPO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2-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πρωτεϊνών </a:t>
            </a:r>
            <a:endParaRPr lang="el-G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ερυθρών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αιμοσφαιρίων </a:t>
            </a:r>
            <a:endParaRPr lang="el-G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οστών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ΡΥΘΜΙΣΤΙΚΑ ΔΙΑΛΥΜΑΤΑ ΣΤΙΣ ΟΞΕΟΒΑΣΙΚΕΣ ΔΙΑΤΑΡΑΧΕΣ (ΟΒΔ)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Απάντηση σε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αναπνευστικές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ΟΒΔ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Απάντηση σε μεταβολικές ΟΒΔ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ΣΥΜΠΕΡΑΣΜΑΤΑ</a:t>
            </a:r>
            <a:endParaRPr lang="el-GR" sz="2400" b="1" u="sng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2143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340008" y="1749060"/>
              <a:ext cx="9619074" cy="4702540"/>
              <a:chOff x="1314012" y="1596660"/>
              <a:chExt cx="9619074" cy="47025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14012" y="1596660"/>
                <a:ext cx="9619074" cy="96885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u="sng" dirty="0" smtClean="0">
                    <a:solidFill>
                      <a:srgbClr val="FF0000"/>
                    </a:solidFill>
                  </a:rPr>
                  <a:t>ΟΛΙΚΗ ΡΥΘΜΙΣΤΙΚΗ ΔΥΝΑΜΗ</a:t>
                </a:r>
              </a:p>
              <a:p>
                <a:pPr algn="ctr"/>
                <a:r>
                  <a:rPr lang="el-GR" sz="2000" dirty="0" smtClean="0"/>
                  <a:t>60% ΕΝΔΟΚΥΤΤΑΡΙΑ</a:t>
                </a:r>
              </a:p>
              <a:p>
                <a:pPr algn="ctr"/>
                <a:r>
                  <a:rPr lang="el-GR" sz="2000" dirty="0" smtClean="0"/>
                  <a:t>40% ΕΞΩΚΥΤΤΑΡΙΑ</a:t>
                </a:r>
                <a:endParaRPr lang="en-US" sz="20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14012" y="2754148"/>
                <a:ext cx="9619074" cy="3545052"/>
                <a:chOff x="1143633" y="2511076"/>
                <a:chExt cx="7656738" cy="354505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143633" y="2511076"/>
                  <a:ext cx="7656738" cy="3301764"/>
                  <a:chOff x="644870" y="2530897"/>
                  <a:chExt cx="7656738" cy="3301764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44870" y="2530897"/>
                    <a:ext cx="7656738" cy="3523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solidFill>
                          <a:srgbClr val="FF0000"/>
                        </a:solidFill>
                      </a:rPr>
                      <a:t>ΑΝΑΠΝΕΥΣΤΙΚΟ ΟΞΥ</a:t>
                    </a:r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559767" y="3411257"/>
                    <a:ext cx="2820779" cy="976565"/>
                    <a:chOff x="1665967" y="2459143"/>
                    <a:chExt cx="3184590" cy="1939067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1665967" y="2459143"/>
                      <a:ext cx="2066100" cy="193906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4034369" y="2602844"/>
                      <a:ext cx="816188" cy="7081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2639466" y="2602844"/>
                      <a:ext cx="675415" cy="7081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p:txBody>
                </p: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>
                      <a:off x="3301395" y="2972176"/>
                      <a:ext cx="732974" cy="3616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Rectangle 44"/>
                  <p:cNvSpPr/>
                  <p:nvPr/>
                </p:nvSpPr>
                <p:spPr>
                  <a:xfrm>
                    <a:off x="1032525" y="4570210"/>
                    <a:ext cx="3204657" cy="126245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FF0000"/>
                        </a:solidFill>
                      </a:rPr>
                      <a:t>CO</a:t>
                    </a:r>
                    <a:r>
                      <a:rPr lang="en-US" sz="2000" b="1" baseline="-25000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2000" dirty="0" smtClean="0"/>
                      <a:t> </a:t>
                    </a:r>
                    <a:r>
                      <a:rPr lang="en-US" sz="2000" dirty="0"/>
                      <a:t>+ H</a:t>
                    </a:r>
                    <a:r>
                      <a:rPr lang="en-US" sz="2000" baseline="-25000" dirty="0"/>
                      <a:t>2</a:t>
                    </a:r>
                    <a:r>
                      <a:rPr lang="en-US" sz="2000" dirty="0"/>
                      <a:t>O  </a:t>
                    </a:r>
                    <a:r>
                      <a:rPr lang="el-GR" sz="2000" dirty="0"/>
                      <a:t> </a:t>
                    </a:r>
                    <a:r>
                      <a:rPr lang="en-US" sz="2000" dirty="0">
                        <a:sym typeface="Symbol" charset="2"/>
                      </a:rPr>
                      <a:t></a:t>
                    </a:r>
                    <a:r>
                      <a:rPr lang="en-US" sz="2000" dirty="0"/>
                      <a:t>  H</a:t>
                    </a:r>
                    <a:r>
                      <a:rPr lang="en-US" sz="2000" baseline="-25000" dirty="0"/>
                      <a:t>2</a:t>
                    </a:r>
                    <a:r>
                      <a:rPr lang="en-US" sz="2000" dirty="0"/>
                      <a:t>CO</a:t>
                    </a:r>
                    <a:r>
                      <a:rPr lang="en-US" sz="2000" baseline="-25000" dirty="0"/>
                      <a:t>3</a:t>
                    </a:r>
                    <a:r>
                      <a:rPr lang="en-US" sz="2000" dirty="0"/>
                      <a:t>  </a:t>
                    </a:r>
                    <a:r>
                      <a:rPr lang="en-US" sz="2000" dirty="0">
                        <a:sym typeface="Symbol" charset="2"/>
                      </a:rPr>
                      <a:t></a:t>
                    </a:r>
                    <a:r>
                      <a:rPr lang="en-US" sz="2000" dirty="0"/>
                      <a:t> 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H</a:t>
                    </a:r>
                    <a:r>
                      <a:rPr lang="en-US" sz="2000" b="1" baseline="30000" dirty="0">
                        <a:solidFill>
                          <a:srgbClr val="FF0000"/>
                        </a:solidFill>
                      </a:rPr>
                      <a:t>+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2000" dirty="0"/>
                      <a:t>+ </a:t>
                    </a:r>
                    <a:r>
                      <a:rPr lang="en-US" sz="2000" dirty="0" smtClean="0"/>
                      <a:t>HCO</a:t>
                    </a:r>
                    <a:r>
                      <a:rPr lang="en-US" sz="2000" baseline="-25000" dirty="0" smtClean="0"/>
                      <a:t>3</a:t>
                    </a:r>
                    <a:r>
                      <a:rPr lang="en-US" sz="2000" baseline="30000" dirty="0" smtClean="0"/>
                      <a:t>-</a:t>
                    </a:r>
                    <a:endParaRPr lang="el-GR" sz="2000" dirty="0" smtClean="0">
                      <a:solidFill>
                        <a:srgbClr val="000000"/>
                      </a:solidFill>
                      <a:ea typeface="Calibri" charset="-95"/>
                    </a:endParaRPr>
                  </a:p>
                  <a:p>
                    <a:pPr algn="ctr"/>
                    <a:endParaRPr lang="el-GR" sz="2000" b="1" dirty="0" smtClean="0">
                      <a:solidFill>
                        <a:srgbClr val="00B050"/>
                      </a:solidFill>
                      <a:ea typeface="Calibri" charset="-95"/>
                    </a:endParaRP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0000"/>
                        </a:solidFill>
                        <a:ea typeface="Calibri" charset="-95"/>
                      </a:rPr>
                      <a:t>H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2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CO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+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HCO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  <a:r>
                      <a:rPr lang="el-GR" sz="2000" b="1" baseline="30000" dirty="0">
                        <a:solidFill>
                          <a:srgbClr val="FF0000"/>
                        </a:solidFill>
                        <a:ea typeface="Calibri" charset="-95"/>
                      </a:rPr>
                      <a:t>-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  <a:cs typeface="Arial" charset="-95"/>
                        <a:sym typeface="Symbol" charset="2"/>
                      </a:rPr>
                      <a:t>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HCO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  <a:r>
                      <a:rPr lang="el-GR" sz="2000" b="1" baseline="30000" dirty="0">
                        <a:solidFill>
                          <a:srgbClr val="FF0000"/>
                        </a:solidFill>
                        <a:ea typeface="Calibri" charset="-95"/>
                      </a:rPr>
                      <a:t>-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+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H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2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CO</a:t>
                    </a:r>
                    <a:r>
                      <a:rPr lang="el-GR" sz="2000" b="1" baseline="-25000" dirty="0" smtClean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</a:p>
                  <a:p>
                    <a:endParaRPr lang="el-GR" sz="2000" dirty="0"/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143633" y="2511076"/>
                  <a:ext cx="7656738" cy="354505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 smtClean="0">
                  <a:solidFill>
                    <a:srgbClr val="0070C0"/>
                  </a:solidFill>
                </a:rPr>
                <a:t>1.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ΑΝΑΠΝΕΥΣΤΙΚΕΣ ΟΒΔ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340008" y="1749060"/>
              <a:ext cx="9619074" cy="4702540"/>
              <a:chOff x="1314012" y="1596660"/>
              <a:chExt cx="9619074" cy="47025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14012" y="1596660"/>
                <a:ext cx="9619074" cy="96885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u="sng" dirty="0" smtClean="0">
                    <a:solidFill>
                      <a:srgbClr val="FF0000"/>
                    </a:solidFill>
                  </a:rPr>
                  <a:t>ΟΛΙΚΗ ΡΥΘΜΙΣΤΙΚΗ ΔΥΝΑΜΗ</a:t>
                </a:r>
              </a:p>
              <a:p>
                <a:pPr algn="ctr"/>
                <a:r>
                  <a:rPr lang="el-GR" sz="2000" dirty="0" smtClean="0"/>
                  <a:t>60% ΕΝΔΟΚΥΤΤΑΡΙΑ</a:t>
                </a:r>
              </a:p>
              <a:p>
                <a:pPr algn="ctr"/>
                <a:r>
                  <a:rPr lang="el-GR" sz="2000" dirty="0" smtClean="0"/>
                  <a:t>40% ΕΞΩΚΥΤΤΑΡΙΑ</a:t>
                </a:r>
                <a:endParaRPr lang="en-US" sz="20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14012" y="2754148"/>
                <a:ext cx="9619074" cy="3545052"/>
                <a:chOff x="1143633" y="2511076"/>
                <a:chExt cx="7656738" cy="354505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143633" y="2511076"/>
                  <a:ext cx="7656738" cy="3301764"/>
                  <a:chOff x="644870" y="2530897"/>
                  <a:chExt cx="7656738" cy="3301764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44870" y="2530897"/>
                    <a:ext cx="7656738" cy="8807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solidFill>
                          <a:srgbClr val="FF0000"/>
                        </a:solidFill>
                      </a:rPr>
                      <a:t>ΑΝΑΠΝΕΥΣΤΙΚΟ ΟΞΥ</a:t>
                    </a:r>
                  </a:p>
                  <a:p>
                    <a:pPr algn="ctr"/>
                    <a:r>
                      <a:rPr lang="el-GR" b="1" dirty="0" smtClean="0">
                        <a:solidFill>
                          <a:srgbClr val="0070C0"/>
                        </a:solidFill>
                      </a:rPr>
                      <a:t>ΕΝΔΟΚΥΤΤΑΡΙΑ ΡΥΘΜΙΣΗ (97-99%)</a:t>
                    </a:r>
                  </a:p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559767" y="3411257"/>
                    <a:ext cx="2820779" cy="976565"/>
                    <a:chOff x="1665967" y="2459143"/>
                    <a:chExt cx="3184590" cy="1939067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1665967" y="2459143"/>
                      <a:ext cx="2066100" cy="193906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4034369" y="2602844"/>
                      <a:ext cx="816188" cy="7081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2639466" y="2602844"/>
                      <a:ext cx="675415" cy="7081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p:txBody>
                </p: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>
                      <a:off x="3301395" y="2972176"/>
                      <a:ext cx="732974" cy="3616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Rectangle 44"/>
                  <p:cNvSpPr/>
                  <p:nvPr/>
                </p:nvSpPr>
                <p:spPr>
                  <a:xfrm>
                    <a:off x="1032525" y="4570210"/>
                    <a:ext cx="3208689" cy="126245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FF0000"/>
                        </a:solidFill>
                      </a:rPr>
                      <a:t>CO</a:t>
                    </a:r>
                    <a:r>
                      <a:rPr lang="en-US" sz="2000" b="1" baseline="-25000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2000" dirty="0" smtClean="0"/>
                      <a:t> </a:t>
                    </a:r>
                    <a:r>
                      <a:rPr lang="en-US" sz="2000" dirty="0"/>
                      <a:t>+ H</a:t>
                    </a:r>
                    <a:r>
                      <a:rPr lang="en-US" sz="2000" baseline="-25000" dirty="0"/>
                      <a:t>2</a:t>
                    </a:r>
                    <a:r>
                      <a:rPr lang="en-US" sz="2000" dirty="0"/>
                      <a:t>O  </a:t>
                    </a:r>
                    <a:r>
                      <a:rPr lang="el-GR" sz="2000" dirty="0"/>
                      <a:t> </a:t>
                    </a:r>
                    <a:r>
                      <a:rPr lang="en-US" sz="2000" dirty="0">
                        <a:sym typeface="Symbol" charset="2"/>
                      </a:rPr>
                      <a:t></a:t>
                    </a:r>
                    <a:r>
                      <a:rPr lang="en-US" sz="2000" dirty="0"/>
                      <a:t>  H</a:t>
                    </a:r>
                    <a:r>
                      <a:rPr lang="en-US" sz="2000" baseline="-25000" dirty="0"/>
                      <a:t>2</a:t>
                    </a:r>
                    <a:r>
                      <a:rPr lang="en-US" sz="2000" dirty="0"/>
                      <a:t>CO</a:t>
                    </a:r>
                    <a:r>
                      <a:rPr lang="en-US" sz="2000" baseline="-25000" dirty="0"/>
                      <a:t>3</a:t>
                    </a:r>
                    <a:r>
                      <a:rPr lang="en-US" sz="2000" dirty="0"/>
                      <a:t>  </a:t>
                    </a:r>
                    <a:r>
                      <a:rPr lang="en-US" sz="2000" dirty="0">
                        <a:sym typeface="Symbol" charset="2"/>
                      </a:rPr>
                      <a:t></a:t>
                    </a:r>
                    <a:r>
                      <a:rPr lang="en-US" sz="2000" dirty="0"/>
                      <a:t> 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H</a:t>
                    </a:r>
                    <a:r>
                      <a:rPr lang="en-US" sz="2000" b="1" baseline="30000" dirty="0">
                        <a:solidFill>
                          <a:srgbClr val="FF0000"/>
                        </a:solidFill>
                      </a:rPr>
                      <a:t>+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2000" dirty="0"/>
                      <a:t>+ </a:t>
                    </a:r>
                    <a:r>
                      <a:rPr lang="en-US" sz="2000" dirty="0" smtClean="0"/>
                      <a:t>HCO</a:t>
                    </a:r>
                    <a:r>
                      <a:rPr lang="en-US" sz="2000" baseline="-25000" dirty="0" smtClean="0"/>
                      <a:t>3</a:t>
                    </a:r>
                    <a:r>
                      <a:rPr lang="en-US" sz="2000" baseline="30000" dirty="0" smtClean="0"/>
                      <a:t>-</a:t>
                    </a:r>
                    <a:endParaRPr lang="el-GR" sz="2000" dirty="0" smtClean="0">
                      <a:solidFill>
                        <a:srgbClr val="000000"/>
                      </a:solidFill>
                      <a:ea typeface="Calibri" charset="-95"/>
                    </a:endParaRPr>
                  </a:p>
                  <a:p>
                    <a:pPr algn="ctr"/>
                    <a:endParaRPr lang="el-GR" sz="2000" b="1" dirty="0" smtClean="0">
                      <a:solidFill>
                        <a:srgbClr val="00B050"/>
                      </a:solidFill>
                      <a:ea typeface="Calibri" charset="-95"/>
                    </a:endParaRP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0000"/>
                        </a:solidFill>
                        <a:ea typeface="Calibri" charset="-95"/>
                      </a:rPr>
                      <a:t>H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2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CO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+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HCO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  <a:r>
                      <a:rPr lang="el-GR" sz="2000" b="1" baseline="30000" dirty="0">
                        <a:solidFill>
                          <a:srgbClr val="FF0000"/>
                        </a:solidFill>
                        <a:ea typeface="Calibri" charset="-95"/>
                      </a:rPr>
                      <a:t>-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  <a:cs typeface="Arial" charset="-95"/>
                        <a:sym typeface="Symbol" charset="2"/>
                      </a:rPr>
                      <a:t>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HCO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  <a:r>
                      <a:rPr lang="el-GR" sz="2000" b="1" baseline="30000" dirty="0">
                        <a:solidFill>
                          <a:srgbClr val="FF0000"/>
                        </a:solidFill>
                        <a:ea typeface="Calibri" charset="-95"/>
                      </a:rPr>
                      <a:t>-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 +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H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2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  <a:ea typeface="Calibri" charset="-95"/>
                      </a:rPr>
                      <a:t>CO</a:t>
                    </a:r>
                    <a:r>
                      <a:rPr lang="el-GR" sz="2000" b="1" baseline="-25000" dirty="0">
                        <a:solidFill>
                          <a:srgbClr val="FF0000"/>
                        </a:solidFill>
                        <a:ea typeface="Calibri" charset="-95"/>
                      </a:rPr>
                      <a:t>3</a:t>
                    </a:r>
                  </a:p>
                  <a:p>
                    <a:endParaRPr lang="el-GR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143633" y="2511076"/>
                  <a:ext cx="7656738" cy="354505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 smtClean="0">
                  <a:solidFill>
                    <a:srgbClr val="0070C0"/>
                  </a:solidFill>
                </a:rPr>
                <a:t>1.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ΑΝΑΠΝΕΥΣΤΙΚΕΣ ΟΒΔ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28851" y="3501140"/>
            <a:ext cx="4087786" cy="2924876"/>
            <a:chOff x="5855507" y="2689101"/>
            <a:chExt cx="5254907" cy="3171122"/>
          </a:xfrm>
        </p:grpSpPr>
        <p:sp>
          <p:nvSpPr>
            <p:cNvPr id="52" name="Rounded Rectangle 51"/>
            <p:cNvSpPr/>
            <p:nvPr/>
          </p:nvSpPr>
          <p:spPr>
            <a:xfrm>
              <a:off x="5870861" y="3021022"/>
              <a:ext cx="5239553" cy="283920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2 - Θέση περιεχομένου"/>
            <p:cNvSpPr txBox="1">
              <a:spLocks/>
            </p:cNvSpPr>
            <p:nvPr/>
          </p:nvSpPr>
          <p:spPr>
            <a:xfrm>
              <a:off x="5855507" y="2689101"/>
              <a:ext cx="5254907" cy="31711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defRPr/>
              </a:pPr>
              <a:endParaRPr lang="el-GR" sz="1800" u="sng" dirty="0" smtClean="0"/>
            </a:p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defRPr/>
              </a:pPr>
              <a:r>
                <a:rPr lang="el-GR" sz="1800" b="1" u="sng" dirty="0" smtClean="0">
                  <a:solidFill>
                    <a:srgbClr val="0070C0"/>
                  </a:solidFill>
                </a:rPr>
                <a:t>Α. ΦΥΣΙΚΟΧΗΜΙΚΗ ΡΥΘΜΙΣΗ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n-US" sz="1800" dirty="0"/>
                <a:t>H</a:t>
              </a:r>
              <a:r>
                <a:rPr lang="el-GR" sz="1800" baseline="-25000" dirty="0"/>
                <a:t>2</a:t>
              </a:r>
              <a:r>
                <a:rPr lang="en-US" sz="1800" dirty="0"/>
                <a:t>PO</a:t>
              </a:r>
              <a:r>
                <a:rPr lang="el-GR" sz="1800" baseline="-25000" dirty="0"/>
                <a:t>4</a:t>
              </a:r>
              <a:r>
                <a:rPr lang="el-GR" sz="1800" baseline="30000" dirty="0"/>
                <a:t>- </a:t>
              </a:r>
              <a:r>
                <a:rPr lang="en-US" sz="1800" baseline="30000" dirty="0"/>
                <a:t>  </a:t>
              </a:r>
              <a:r>
                <a:rPr lang="el-GR" sz="1800" dirty="0">
                  <a:sym typeface="Symbol" charset="2"/>
                </a:rPr>
                <a:t></a:t>
              </a:r>
              <a:r>
                <a:rPr lang="el-GR" sz="1800" dirty="0"/>
                <a:t> </a:t>
              </a:r>
              <a:r>
                <a:rPr lang="en-US" sz="1800" dirty="0"/>
                <a:t> HPO</a:t>
              </a:r>
              <a:r>
                <a:rPr lang="el-GR" sz="1800" baseline="-25000" dirty="0"/>
                <a:t>4</a:t>
              </a:r>
              <a:r>
                <a:rPr lang="el-GR" sz="1800" baseline="30000" dirty="0"/>
                <a:t>2-</a:t>
              </a:r>
              <a:r>
                <a:rPr lang="el-GR" sz="1800" dirty="0"/>
                <a:t> + </a:t>
              </a:r>
              <a:r>
                <a:rPr lang="en-US" sz="1800" b="1" dirty="0">
                  <a:solidFill>
                    <a:srgbClr val="FF0000"/>
                  </a:solidFill>
                </a:rPr>
                <a:t>H</a:t>
              </a:r>
              <a:r>
                <a:rPr lang="el-GR" sz="1800" b="1" baseline="30000" dirty="0" smtClean="0">
                  <a:solidFill>
                    <a:srgbClr val="FF0000"/>
                  </a:solidFill>
                </a:rPr>
                <a:t>+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n-US" sz="1800" dirty="0" smtClean="0"/>
                <a:t>HPr </a:t>
              </a:r>
              <a:r>
                <a:rPr lang="el-GR" sz="1800" dirty="0" smtClean="0">
                  <a:sym typeface="Symbol" charset="2"/>
                </a:rPr>
                <a:t></a:t>
              </a:r>
              <a:r>
                <a:rPr lang="en-US" sz="1800" dirty="0" smtClean="0">
                  <a:sym typeface="Symbol" charset="2"/>
                </a:rPr>
                <a:t>  Pr </a:t>
              </a:r>
              <a:r>
                <a:rPr lang="en-US" sz="1800" baseline="30000" dirty="0" smtClean="0">
                  <a:sym typeface="Symbol" charset="2"/>
                </a:rPr>
                <a:t>-</a:t>
              </a:r>
              <a:r>
                <a:rPr lang="en-US" sz="1800" dirty="0" smtClean="0">
                  <a:sym typeface="Symbol" charset="2"/>
                </a:rPr>
                <a:t> + </a:t>
              </a:r>
              <a:r>
                <a:rPr lang="en-US" sz="1800" b="1" dirty="0" smtClean="0">
                  <a:solidFill>
                    <a:srgbClr val="FF0000"/>
                  </a:solidFill>
                  <a:sym typeface="Symbol" charset="2"/>
                </a:rPr>
                <a:t>H</a:t>
              </a:r>
              <a:r>
                <a:rPr lang="en-US" sz="1800" b="1" baseline="30000" dirty="0" smtClean="0">
                  <a:solidFill>
                    <a:srgbClr val="FF0000"/>
                  </a:solidFill>
                  <a:sym typeface="Symbol" charset="2"/>
                </a:rPr>
                <a:t>+</a:t>
              </a:r>
              <a:endParaRPr lang="el-GR" sz="1800" b="1" u="sng" dirty="0" smtClean="0">
                <a:solidFill>
                  <a:srgbClr val="FF0000"/>
                </a:solidFill>
                <a:sym typeface="Symbol" charset="2"/>
              </a:endParaRP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n-US" sz="1800" b="1" u="sng" dirty="0" smtClean="0">
                  <a:solidFill>
                    <a:srgbClr val="0070C0"/>
                  </a:solidFill>
                  <a:sym typeface="Symbol" charset="2"/>
                </a:rPr>
                <a:t>B. </a:t>
              </a:r>
              <a:r>
                <a:rPr lang="el-GR" sz="1800" b="1" u="sng" dirty="0" smtClean="0">
                  <a:solidFill>
                    <a:srgbClr val="0070C0"/>
                  </a:solidFill>
                  <a:sym typeface="Symbol" charset="2"/>
                </a:rPr>
                <a:t>ΜΕΤΑΒΟΛΙΚΗ ΡΥΘΜΙΣΗ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l-GR" sz="1800" dirty="0" smtClean="0">
                  <a:sym typeface="Symbol" charset="2"/>
                </a:rPr>
                <a:t>Ένζυμα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l-GR" sz="1800" b="1" dirty="0" smtClean="0">
                  <a:solidFill>
                    <a:srgbClr val="0070C0"/>
                  </a:solidFill>
                  <a:sym typeface="Symbol" charset="2"/>
                </a:rPr>
                <a:t>Γ. </a:t>
              </a:r>
              <a:r>
                <a:rPr lang="el-GR" sz="1800" b="1" u="sng" dirty="0" smtClean="0">
                  <a:solidFill>
                    <a:srgbClr val="0070C0"/>
                  </a:solidFill>
                  <a:sym typeface="Symbol" charset="2"/>
                </a:rPr>
                <a:t>ΡΥΘΜΙΣΗ ΟΡΓΑΝΙΛΙΩΝ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endParaRPr lang="el-GR" sz="1800" b="1" u="sng" dirty="0">
                <a:solidFill>
                  <a:srgbClr val="0070C0"/>
                </a:solidFill>
                <a:sym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6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340008" y="1749060"/>
              <a:ext cx="9619074" cy="4702540"/>
              <a:chOff x="1314012" y="1596660"/>
              <a:chExt cx="9619074" cy="47025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14012" y="1596660"/>
                <a:ext cx="9619074" cy="96885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u="sng" dirty="0" smtClean="0">
                    <a:solidFill>
                      <a:srgbClr val="FF0000"/>
                    </a:solidFill>
                  </a:rPr>
                  <a:t>ΑΝΑΠΝΕΥΣΤΙΚΕΣ ΟΒΔ</a:t>
                </a:r>
              </a:p>
              <a:p>
                <a:pPr algn="ctr"/>
                <a:r>
                  <a:rPr lang="el-GR" sz="2000" dirty="0" smtClean="0"/>
                  <a:t>97-99% ΕΝΔΟΚΥΤΤΑΡΙΑ</a:t>
                </a:r>
              </a:p>
              <a:p>
                <a:pPr algn="ctr"/>
                <a:r>
                  <a:rPr lang="el-GR" sz="2000" dirty="0" smtClean="0"/>
                  <a:t>1-3% ΕΞΩΚΥΤΤΑΡΙΑ</a:t>
                </a:r>
                <a:endParaRPr lang="en-US" sz="20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14012" y="2754148"/>
                <a:ext cx="9619074" cy="3545052"/>
                <a:chOff x="1143633" y="2511076"/>
                <a:chExt cx="7656738" cy="354505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1143633" y="2511076"/>
                  <a:ext cx="7656738" cy="6165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>
                      <a:solidFill>
                        <a:srgbClr val="FF0000"/>
                      </a:solidFill>
                    </a:rPr>
                    <a:t>ΑΝΑΠΝΕΥΣΤΙΚΟ ΟΞΥ</a:t>
                  </a: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143633" y="2511076"/>
                  <a:ext cx="7656738" cy="354505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 smtClean="0">
                  <a:solidFill>
                    <a:srgbClr val="0070C0"/>
                  </a:solidFill>
                </a:rPr>
                <a:t>1.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ΑΝΑΠΝΕΥΣΤΙΚΕΣ ΟΒΔ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80605" y="3437557"/>
            <a:ext cx="2630646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ΑΜΕΣΗ ΑΠΑΝΤΗΣΗ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56" y="4574342"/>
            <a:ext cx="2635866" cy="1888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0456" y="3910728"/>
            <a:ext cx="261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u="sng" dirty="0" smtClean="0"/>
              <a:t>ΕΝΔΟΚΥΤΤΑΡΙΑ ΡΥΘΜΙΣΗ</a:t>
            </a:r>
            <a:endParaRPr lang="el-GR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1580605" y="4345902"/>
            <a:ext cx="12251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RBC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1013" y="4345902"/>
            <a:ext cx="12251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ΟΣΤΑ</a:t>
            </a:r>
          </a:p>
        </p:txBody>
      </p:sp>
    </p:spTree>
    <p:extLst>
      <p:ext uri="{BB962C8B-B14F-4D97-AF65-F5344CB8AC3E}">
        <p14:creationId xmlns:p14="http://schemas.microsoft.com/office/powerpoint/2010/main" val="14290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40008" y="2906548"/>
              <a:ext cx="9619074" cy="3545052"/>
              <a:chOff x="1143633" y="2511076"/>
              <a:chExt cx="7656738" cy="354505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143633" y="2511076"/>
                <a:ext cx="7656738" cy="616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>
                    <a:solidFill>
                      <a:srgbClr val="FF0000"/>
                    </a:solidFill>
                  </a:rPr>
                  <a:t>ΑΝΑΠΝΕΥΣΤΙΚΟ ΟΞΥ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43633" y="2511076"/>
                <a:ext cx="7656738" cy="3545052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 smtClean="0">
                  <a:solidFill>
                    <a:srgbClr val="0070C0"/>
                  </a:solidFill>
                </a:rPr>
                <a:t>1.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ΑΝΑΠΝΕΥΣΤΙΚΕΣ ΟΒΔ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80605" y="3437557"/>
            <a:ext cx="2630646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ΑΜΕΣΗ ΑΠΑΝΤΗΣΗ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4222" y="3437557"/>
            <a:ext cx="2630646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ΛΕΠΤΑ - ΩΡΕΣ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56" y="4574342"/>
            <a:ext cx="2635866" cy="1888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0456" y="3910728"/>
            <a:ext cx="261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u="sng" dirty="0" smtClean="0"/>
              <a:t>ΕΝΔΟΚΥΤΤΑΡΙΑ ΡΥΘΜΙΣΗ</a:t>
            </a:r>
            <a:endParaRPr lang="el-GR" u="sng" dirty="0"/>
          </a:p>
        </p:txBody>
      </p:sp>
      <p:sp>
        <p:nvSpPr>
          <p:cNvPr id="15" name="Rectangle 14"/>
          <p:cNvSpPr/>
          <p:nvPr/>
        </p:nvSpPr>
        <p:spPr>
          <a:xfrm>
            <a:off x="4834221" y="3910728"/>
            <a:ext cx="2579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u="sng" dirty="0" smtClean="0"/>
              <a:t>ΕΞΩΚΥΤΤΑΡΙΑ ΡΥΘΜΙΣΗ</a:t>
            </a:r>
            <a:endParaRPr lang="el-GR" u="sng" dirty="0"/>
          </a:p>
        </p:txBody>
      </p:sp>
      <p:sp>
        <p:nvSpPr>
          <p:cNvPr id="5" name="Rectangle 4"/>
          <p:cNvSpPr/>
          <p:nvPr/>
        </p:nvSpPr>
        <p:spPr>
          <a:xfrm>
            <a:off x="4834222" y="4879358"/>
            <a:ext cx="2630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HPr </a:t>
            </a:r>
            <a:r>
              <a:rPr lang="en-US" dirty="0">
                <a:sym typeface="Symbol" charset="2"/>
              </a:rPr>
              <a:t>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l-GR" b="1" baseline="30000" dirty="0">
                <a:solidFill>
                  <a:srgbClr val="FF0000"/>
                </a:solidFill>
              </a:rPr>
              <a:t>+</a:t>
            </a:r>
            <a:r>
              <a:rPr lang="el-GR" dirty="0"/>
              <a:t> + </a:t>
            </a:r>
            <a:r>
              <a:rPr lang="en-US" dirty="0"/>
              <a:t>Pr </a:t>
            </a:r>
            <a:r>
              <a:rPr lang="el-GR" baseline="30000" dirty="0"/>
              <a:t>-</a:t>
            </a:r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Na-Lactate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endParaRPr lang="el-GR" dirty="0" smtClean="0"/>
          </a:p>
          <a:p>
            <a:pPr algn="ctr"/>
            <a:r>
              <a:rPr lang="en-US" dirty="0" smtClean="0">
                <a:sym typeface="Symbol" charset="2"/>
              </a:rPr>
              <a:t>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Lactic acid </a:t>
            </a:r>
            <a:r>
              <a:rPr lang="en-US" dirty="0"/>
              <a:t>+ NaHCO</a:t>
            </a:r>
            <a:r>
              <a:rPr lang="en-US" baseline="-25000" dirty="0"/>
              <a:t>3</a:t>
            </a:r>
            <a:endParaRPr lang="el-GR" dirty="0"/>
          </a:p>
          <a:p>
            <a:pPr algn="ctr"/>
            <a:r>
              <a:rPr lang="en-US" dirty="0">
                <a:sym typeface="Symbol" charset="2"/>
              </a:rPr>
              <a:t> aa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1340008" y="1775884"/>
            <a:ext cx="9619074" cy="101566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ΑΝΑΠΝΕΥΣΤΙΚΕΣ ΟΒΔ</a:t>
            </a:r>
          </a:p>
          <a:p>
            <a:pPr algn="ctr"/>
            <a:r>
              <a:rPr lang="el-GR" sz="2000" dirty="0" smtClean="0"/>
              <a:t>97-99% ΕΝΔΟΚΥΤΤΑΡΙΑ</a:t>
            </a:r>
          </a:p>
          <a:p>
            <a:pPr algn="ctr"/>
            <a:r>
              <a:rPr lang="el-GR" sz="2000" dirty="0" smtClean="0"/>
              <a:t>1-3% ΕΞΩΚΥΤΤΑΡΙΑ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80605" y="4345902"/>
            <a:ext cx="12251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RBC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51013" y="4345902"/>
            <a:ext cx="12251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smtClean="0">
                <a:solidFill>
                  <a:srgbClr val="0070C0"/>
                </a:solidFill>
              </a:rPr>
              <a:t>ΟΣΤΑ</a:t>
            </a:r>
            <a:endParaRPr lang="el-G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40008" y="2906548"/>
              <a:ext cx="9619074" cy="3545052"/>
              <a:chOff x="1143633" y="2511076"/>
              <a:chExt cx="7656738" cy="354505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143633" y="2511076"/>
                <a:ext cx="7656738" cy="616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>
                    <a:solidFill>
                      <a:srgbClr val="FF0000"/>
                    </a:solidFill>
                  </a:rPr>
                  <a:t>ΑΝΑΠΝΕΥΣΤΙΚΟ ΟΞΥ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43633" y="2511076"/>
                <a:ext cx="7656738" cy="3545052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 smtClean="0">
                  <a:solidFill>
                    <a:srgbClr val="0070C0"/>
                  </a:solidFill>
                </a:rPr>
                <a:t>1.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ΑΝΑΠΝΕΥΣΤΙΚΕΣ ΟΒΔ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80605" y="3437557"/>
            <a:ext cx="2630646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ΑΜΕΣΗ ΑΠΑΝΤΗΣΗ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4222" y="3437557"/>
            <a:ext cx="2630646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ΛΕΠΤΑ - ΩΡΕΣ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56" y="4574342"/>
            <a:ext cx="2635866" cy="1888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0456" y="3910728"/>
            <a:ext cx="261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u="sng" dirty="0" smtClean="0"/>
              <a:t>ΕΝΔΟΚΥΤΤΑΡΙΑ ΡΥΘΜΙΣΗ</a:t>
            </a:r>
            <a:endParaRPr lang="el-GR" u="sng" dirty="0"/>
          </a:p>
        </p:txBody>
      </p:sp>
      <p:sp>
        <p:nvSpPr>
          <p:cNvPr id="15" name="Rectangle 14"/>
          <p:cNvSpPr/>
          <p:nvPr/>
        </p:nvSpPr>
        <p:spPr>
          <a:xfrm>
            <a:off x="4834221" y="3910728"/>
            <a:ext cx="2579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u="sng" dirty="0" smtClean="0"/>
              <a:t>ΕΞΩΚΥΤΤΑΡΙΑ ΡΥΘΜΙΣΗ</a:t>
            </a:r>
            <a:endParaRPr lang="el-GR" u="sng" dirty="0"/>
          </a:p>
        </p:txBody>
      </p:sp>
      <p:sp>
        <p:nvSpPr>
          <p:cNvPr id="5" name="Rectangle 4"/>
          <p:cNvSpPr/>
          <p:nvPr/>
        </p:nvSpPr>
        <p:spPr>
          <a:xfrm>
            <a:off x="4834222" y="4879358"/>
            <a:ext cx="2630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HPr </a:t>
            </a:r>
            <a:r>
              <a:rPr lang="en-US" dirty="0">
                <a:sym typeface="Symbol" charset="2"/>
              </a:rPr>
              <a:t>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l-GR" b="1" baseline="30000" dirty="0">
                <a:solidFill>
                  <a:srgbClr val="FF0000"/>
                </a:solidFill>
              </a:rPr>
              <a:t>+</a:t>
            </a:r>
            <a:r>
              <a:rPr lang="el-GR" dirty="0"/>
              <a:t> + </a:t>
            </a:r>
            <a:r>
              <a:rPr lang="en-US" dirty="0"/>
              <a:t>Pr </a:t>
            </a:r>
            <a:r>
              <a:rPr lang="el-GR" baseline="30000" dirty="0"/>
              <a:t>-</a:t>
            </a:r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Na-Lactate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endParaRPr lang="el-GR" dirty="0" smtClean="0"/>
          </a:p>
          <a:p>
            <a:pPr algn="ctr"/>
            <a:r>
              <a:rPr lang="en-US" dirty="0" smtClean="0">
                <a:sym typeface="Symbol" charset="2"/>
              </a:rPr>
              <a:t>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Lactic acid </a:t>
            </a:r>
            <a:r>
              <a:rPr lang="en-US" dirty="0"/>
              <a:t>+ NaHCO</a:t>
            </a:r>
            <a:r>
              <a:rPr lang="en-US" baseline="-25000" dirty="0"/>
              <a:t>3</a:t>
            </a:r>
            <a:endParaRPr lang="el-GR" dirty="0"/>
          </a:p>
          <a:p>
            <a:pPr algn="ctr"/>
            <a:r>
              <a:rPr lang="en-US" dirty="0">
                <a:sym typeface="Symbol" charset="2"/>
              </a:rPr>
              <a:t> aa</a:t>
            </a:r>
            <a:endParaRPr lang="el-G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r="51394" b="-9670"/>
          <a:stretch/>
        </p:blipFill>
        <p:spPr>
          <a:xfrm>
            <a:off x="7966676" y="4238038"/>
            <a:ext cx="2853836" cy="256151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8196772" y="6061494"/>
            <a:ext cx="605526" cy="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66676" y="3446837"/>
            <a:ext cx="2853836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4-5 </a:t>
            </a:r>
            <a:r>
              <a:rPr lang="el-GR" b="1" u="sng" dirty="0" smtClean="0">
                <a:solidFill>
                  <a:srgbClr val="0070C0"/>
                </a:solidFill>
              </a:rPr>
              <a:t>ΗΜΕΡΕΣ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56858" y="3904385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u="sng" smtClean="0"/>
              <a:t>ΝΕΦΡΙΚΗ ΑΝΤΙΡΡΟΠΗΣΗ</a:t>
            </a:r>
            <a:endParaRPr lang="el-GR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1340008" y="1775884"/>
            <a:ext cx="9619074" cy="101566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ΑΝΑΠΝΕΥΣΤΙΚΕΣ ΟΒΔ</a:t>
            </a:r>
          </a:p>
          <a:p>
            <a:pPr algn="ctr"/>
            <a:r>
              <a:rPr lang="el-GR" sz="2000" dirty="0" smtClean="0"/>
              <a:t>97-99% ΕΝΔΟΚΥΤΤΑΡΙΑ</a:t>
            </a:r>
          </a:p>
          <a:p>
            <a:pPr algn="ctr"/>
            <a:r>
              <a:rPr lang="el-GR" sz="2000" dirty="0" smtClean="0"/>
              <a:t>1-3% ΕΞΩΚΥΤΤΑΡΙΑ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580605" y="4345902"/>
            <a:ext cx="12251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RBC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1013" y="4345902"/>
            <a:ext cx="12251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smtClean="0">
                <a:solidFill>
                  <a:srgbClr val="0070C0"/>
                </a:solidFill>
              </a:rPr>
              <a:t>ΟΣΤΑ</a:t>
            </a:r>
            <a:endParaRPr lang="el-G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340008" y="1749060"/>
              <a:ext cx="9619074" cy="4702540"/>
              <a:chOff x="1314012" y="1596660"/>
              <a:chExt cx="9619074" cy="47025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14012" y="1596660"/>
                <a:ext cx="9619074" cy="96885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u="sng" dirty="0" smtClean="0">
                    <a:solidFill>
                      <a:srgbClr val="FF0000"/>
                    </a:solidFill>
                  </a:rPr>
                  <a:t>ΟΛΙΚΗ ΡΥΘΜΙΣΤΙΚΗ ΔΥΝΑΜΗ</a:t>
                </a:r>
              </a:p>
              <a:p>
                <a:pPr algn="ctr"/>
                <a:r>
                  <a:rPr lang="el-GR" sz="2000" dirty="0" smtClean="0"/>
                  <a:t>60% ΕΝΔΟΚΥΤΤΑΡΙΑ</a:t>
                </a:r>
              </a:p>
              <a:p>
                <a:pPr algn="ctr"/>
                <a:r>
                  <a:rPr lang="el-GR" sz="2000" dirty="0" smtClean="0"/>
                  <a:t>40% ΕΞΩΚΥΤΤΑΡΙΑ</a:t>
                </a:r>
                <a:endParaRPr lang="en-US" sz="20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14012" y="2754148"/>
                <a:ext cx="9619074" cy="3545052"/>
                <a:chOff x="1143633" y="2511076"/>
                <a:chExt cx="7656738" cy="354505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143633" y="2511076"/>
                  <a:ext cx="7656738" cy="1856927"/>
                  <a:chOff x="644870" y="2530897"/>
                  <a:chExt cx="7656738" cy="1856927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44870" y="2530897"/>
                    <a:ext cx="7656738" cy="3523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solidFill>
                          <a:srgbClr val="FF0000"/>
                        </a:solidFill>
                      </a:rPr>
                      <a:t>ΜΕΤΑΒΟΛΙΚΟ ΟΞΥ</a:t>
                    </a:r>
                  </a:p>
                </p:txBody>
              </p:sp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1559768" y="3411258"/>
                    <a:ext cx="1830067" cy="97656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143633" y="2511076"/>
                  <a:ext cx="7656738" cy="354505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>
                  <a:solidFill>
                    <a:srgbClr val="0070C0"/>
                  </a:solidFill>
                </a:rPr>
                <a:t>2</a:t>
              </a:r>
              <a:r>
                <a:rPr lang="el-GR" sz="2400" b="1" dirty="0" smtClean="0">
                  <a:solidFill>
                    <a:srgbClr val="0070C0"/>
                  </a:solidFill>
                </a:rPr>
                <a:t>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ΜΕΤΑΒΟΛΙΚΕΣ ΟΒΔ 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27015" y="5127120"/>
            <a:ext cx="402251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H</a:t>
            </a:r>
            <a:r>
              <a:rPr lang="en-US" sz="2000" baseline="-25000" dirty="0"/>
              <a:t>2</a:t>
            </a:r>
            <a:r>
              <a:rPr lang="en-US" sz="2000" dirty="0"/>
              <a:t>O  </a:t>
            </a:r>
            <a:r>
              <a:rPr lang="el-GR" sz="2000" dirty="0"/>
              <a:t> </a:t>
            </a:r>
            <a:r>
              <a:rPr lang="en-US" sz="2000" dirty="0">
                <a:sym typeface="Symbol" charset="2"/>
              </a:rPr>
              <a:t>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dirty="0"/>
              <a:t>  </a:t>
            </a:r>
            <a:r>
              <a:rPr lang="en-US" sz="2000" dirty="0">
                <a:sym typeface="Symbol" charset="2"/>
              </a:rPr>
              <a:t>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+ </a:t>
            </a:r>
            <a:r>
              <a:rPr lang="en-US" sz="2000" dirty="0" smtClean="0"/>
              <a:t>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endParaRPr lang="el-GR" sz="2000" dirty="0" smtClean="0">
              <a:solidFill>
                <a:srgbClr val="000000"/>
              </a:solidFill>
              <a:ea typeface="Calibri" charset="-95"/>
            </a:endParaRPr>
          </a:p>
          <a:p>
            <a:pPr algn="ctr"/>
            <a:endParaRPr lang="el-GR" sz="2000" b="1" dirty="0" smtClean="0">
              <a:solidFill>
                <a:srgbClr val="00B050"/>
              </a:solidFill>
              <a:ea typeface="Calibri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849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340008" y="1749060"/>
              <a:ext cx="9619074" cy="4702540"/>
              <a:chOff x="1314012" y="1596660"/>
              <a:chExt cx="9619074" cy="47025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14012" y="1596660"/>
                <a:ext cx="9619074" cy="96885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u="sng" dirty="0" smtClean="0">
                    <a:solidFill>
                      <a:srgbClr val="FF0000"/>
                    </a:solidFill>
                  </a:rPr>
                  <a:t>ΟΛΙΚΗ ΡΥΘΜΙΣΤΙΚΗ ΔΥΝΑΜΗ</a:t>
                </a:r>
              </a:p>
              <a:p>
                <a:pPr algn="ctr"/>
                <a:r>
                  <a:rPr lang="el-GR" sz="2000" dirty="0" smtClean="0"/>
                  <a:t>60% ΕΝΔΟΚΥΤΤΑΡΙΑ</a:t>
                </a:r>
              </a:p>
              <a:p>
                <a:pPr algn="ctr"/>
                <a:r>
                  <a:rPr lang="el-GR" sz="2000" dirty="0" smtClean="0"/>
                  <a:t>40% ΕΞΩΚΥΤΤΑΡΙΑ</a:t>
                </a:r>
                <a:endParaRPr lang="en-US" sz="20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14012" y="2754148"/>
                <a:ext cx="9619074" cy="3545052"/>
                <a:chOff x="1143633" y="2511076"/>
                <a:chExt cx="7656738" cy="354505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143633" y="2511076"/>
                  <a:ext cx="7656738" cy="1856927"/>
                  <a:chOff x="644870" y="2530897"/>
                  <a:chExt cx="7656738" cy="1856927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44870" y="2530897"/>
                    <a:ext cx="7656738" cy="3523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solidFill>
                          <a:srgbClr val="FF0000"/>
                        </a:solidFill>
                      </a:rPr>
                      <a:t>ΜΕΤΑΒΟΛΙΚΟ ΟΞΥ</a:t>
                    </a:r>
                  </a:p>
                </p:txBody>
              </p:sp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1559768" y="3411258"/>
                    <a:ext cx="1830067" cy="97656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143633" y="2511076"/>
                  <a:ext cx="7656738" cy="354505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>
                  <a:solidFill>
                    <a:srgbClr val="0070C0"/>
                  </a:solidFill>
                </a:rPr>
                <a:t>2</a:t>
              </a:r>
              <a:r>
                <a:rPr lang="el-GR" sz="2400" b="1" dirty="0" smtClean="0">
                  <a:solidFill>
                    <a:srgbClr val="0070C0"/>
                  </a:solidFill>
                </a:rPr>
                <a:t>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ΜΕΤΑΒΟΛΙΚΕΣ ΟΒΔ 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55777" y="3996893"/>
            <a:ext cx="911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b="1" baseline="30000" dirty="0" smtClean="0">
                <a:solidFill>
                  <a:srgbClr val="FF0000"/>
                </a:solidFill>
              </a:rPr>
              <a:t>+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4835" y="4457389"/>
            <a:ext cx="9787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345449" y="4181559"/>
            <a:ext cx="8860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72179" y="4638087"/>
            <a:ext cx="967280" cy="9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27015" y="5127120"/>
            <a:ext cx="402251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H</a:t>
            </a:r>
            <a:r>
              <a:rPr lang="en-US" sz="2000" baseline="-25000" dirty="0"/>
              <a:t>2</a:t>
            </a:r>
            <a:r>
              <a:rPr lang="en-US" sz="2000" dirty="0"/>
              <a:t>O  </a:t>
            </a:r>
            <a:r>
              <a:rPr lang="el-GR" sz="2000" dirty="0"/>
              <a:t> </a:t>
            </a:r>
            <a:r>
              <a:rPr lang="en-US" sz="2000" dirty="0">
                <a:sym typeface="Symbol" charset="2"/>
              </a:rPr>
              <a:t>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dirty="0"/>
              <a:t>  </a:t>
            </a:r>
            <a:r>
              <a:rPr lang="en-US" sz="2000" dirty="0">
                <a:sym typeface="Symbol" charset="2"/>
              </a:rPr>
              <a:t>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+ </a:t>
            </a:r>
            <a:r>
              <a:rPr lang="en-US" sz="2000" dirty="0" smtClean="0"/>
              <a:t>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endParaRPr lang="el-GR" sz="2000" dirty="0" smtClean="0">
              <a:solidFill>
                <a:srgbClr val="000000"/>
              </a:solidFill>
              <a:ea typeface="Calibri" charset="-95"/>
            </a:endParaRPr>
          </a:p>
          <a:p>
            <a:pPr algn="ctr"/>
            <a:endParaRPr lang="el-GR" sz="2000" b="1" dirty="0" smtClean="0">
              <a:solidFill>
                <a:srgbClr val="00B050"/>
              </a:solidFill>
              <a:ea typeface="Calibri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40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1193800"/>
            <a:ext cx="10515600" cy="5511800"/>
            <a:chOff x="838200" y="1193800"/>
            <a:chExt cx="10515600" cy="525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340008" y="1749060"/>
              <a:ext cx="9619074" cy="4702540"/>
              <a:chOff x="1314012" y="1596660"/>
              <a:chExt cx="9619074" cy="47025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14012" y="1596660"/>
                <a:ext cx="9619074" cy="96885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u="sng" dirty="0" smtClean="0">
                    <a:solidFill>
                      <a:srgbClr val="FF0000"/>
                    </a:solidFill>
                  </a:rPr>
                  <a:t>ΟΛΙΚΗ ΡΥΘΜΙΣΤΙΚΗ ΔΥΝΑΜΗ</a:t>
                </a:r>
              </a:p>
              <a:p>
                <a:pPr algn="ctr"/>
                <a:r>
                  <a:rPr lang="el-GR" sz="2000" dirty="0" smtClean="0"/>
                  <a:t>60% ΕΝΔΟΚΥΤΤΑΡΙΑ</a:t>
                </a:r>
              </a:p>
              <a:p>
                <a:pPr algn="ctr"/>
                <a:r>
                  <a:rPr lang="el-GR" sz="2000" dirty="0" smtClean="0"/>
                  <a:t>40% ΕΞΩΚΥΤΤΑΡΙΑ</a:t>
                </a:r>
                <a:endParaRPr lang="en-US" sz="20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14012" y="2754148"/>
                <a:ext cx="9619074" cy="3545052"/>
                <a:chOff x="1143633" y="2511076"/>
                <a:chExt cx="7656738" cy="354505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143633" y="2511076"/>
                  <a:ext cx="7656738" cy="1856927"/>
                  <a:chOff x="644870" y="2530897"/>
                  <a:chExt cx="7656738" cy="1856927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44870" y="2530897"/>
                    <a:ext cx="7656738" cy="6165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solidFill>
                          <a:srgbClr val="FF0000"/>
                        </a:solidFill>
                      </a:rPr>
                      <a:t>ΜΕΤΑΒΟΛΙΚΟ ΟΞΥ</a:t>
                    </a:r>
                  </a:p>
                  <a:p>
                    <a:pPr algn="ctr"/>
                    <a:r>
                      <a:rPr lang="el-GR" b="1" dirty="0" smtClean="0">
                        <a:solidFill>
                          <a:srgbClr val="0070C0"/>
                        </a:solidFill>
                      </a:rPr>
                      <a:t>ΕΝΔΟΚΥΤΤΑΡΙΑ ΚΑΙ ΕΞΩΚΥΤΤΑΡΙΑ ΡΥΘΜΙΣΗ</a:t>
                    </a:r>
                  </a:p>
                </p:txBody>
              </p:sp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1559768" y="3411258"/>
                    <a:ext cx="1830067" cy="976566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143633" y="2511076"/>
                  <a:ext cx="7656738" cy="354505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838200" y="1193800"/>
              <a:ext cx="10515600" cy="4991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l-GR" sz="2400" b="1" dirty="0">
                  <a:solidFill>
                    <a:srgbClr val="0070C0"/>
                  </a:solidFill>
                </a:rPr>
                <a:t>2</a:t>
              </a:r>
              <a:r>
                <a:rPr lang="el-GR" sz="2400" b="1" dirty="0" smtClean="0">
                  <a:solidFill>
                    <a:srgbClr val="0070C0"/>
                  </a:solidFill>
                </a:rPr>
                <a:t>.   </a:t>
              </a:r>
              <a:r>
                <a:rPr lang="el-GR" sz="2400" b="1" u="sng" dirty="0" smtClean="0">
                  <a:solidFill>
                    <a:srgbClr val="0070C0"/>
                  </a:solidFill>
                </a:rPr>
                <a:t>ΑΠΑΝΤΗΣΗ ΡΥΘΜΙΣΤΙΚΩΝ ΣΥΣΤΗΜΑΤΩΝ ΣΕ ΜΕΤΑΒΟΛΙΚΕΣ ΟΒΔ </a:t>
              </a:r>
              <a:endParaRPr lang="el-GR" sz="2400" b="1" u="sng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55777" y="3996893"/>
            <a:ext cx="911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b="1" baseline="30000" dirty="0" smtClean="0">
                <a:solidFill>
                  <a:srgbClr val="FF0000"/>
                </a:solidFill>
              </a:rPr>
              <a:t>+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4835" y="4457389"/>
            <a:ext cx="9787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345449" y="4181559"/>
            <a:ext cx="8860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72179" y="4638087"/>
            <a:ext cx="967280" cy="9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27015" y="5127120"/>
            <a:ext cx="402251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H</a:t>
            </a:r>
            <a:r>
              <a:rPr lang="en-US" sz="2000" baseline="-25000" dirty="0"/>
              <a:t>2</a:t>
            </a:r>
            <a:r>
              <a:rPr lang="en-US" sz="2000" dirty="0"/>
              <a:t>O  </a:t>
            </a:r>
            <a:r>
              <a:rPr lang="el-GR" sz="2000" dirty="0"/>
              <a:t> </a:t>
            </a:r>
            <a:r>
              <a:rPr lang="en-US" sz="2000" dirty="0">
                <a:sym typeface="Symbol" charset="2"/>
              </a:rPr>
              <a:t>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dirty="0"/>
              <a:t>  </a:t>
            </a:r>
            <a:r>
              <a:rPr lang="en-US" sz="2000" dirty="0">
                <a:sym typeface="Symbol" charset="2"/>
              </a:rPr>
              <a:t>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+ </a:t>
            </a:r>
            <a:r>
              <a:rPr lang="en-US" sz="2000" dirty="0" smtClean="0"/>
              <a:t>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endParaRPr lang="el-GR" sz="2000" dirty="0" smtClean="0">
              <a:solidFill>
                <a:srgbClr val="000000"/>
              </a:solidFill>
              <a:ea typeface="Calibri" charset="-95"/>
            </a:endParaRPr>
          </a:p>
          <a:p>
            <a:pPr algn="ctr"/>
            <a:endParaRPr lang="el-GR" sz="2000" b="1" dirty="0" smtClean="0">
              <a:solidFill>
                <a:srgbClr val="00B050"/>
              </a:solidFill>
              <a:ea typeface="Calibri" charset="-95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28851" y="3501140"/>
            <a:ext cx="4087786" cy="2924876"/>
            <a:chOff x="5855507" y="2689101"/>
            <a:chExt cx="5254907" cy="3171122"/>
          </a:xfrm>
        </p:grpSpPr>
        <p:sp>
          <p:nvSpPr>
            <p:cNvPr id="18" name="Rounded Rectangle 17"/>
            <p:cNvSpPr/>
            <p:nvPr/>
          </p:nvSpPr>
          <p:spPr>
            <a:xfrm>
              <a:off x="5870861" y="3021022"/>
              <a:ext cx="5239553" cy="283920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2 - Θέση περιεχομένου"/>
            <p:cNvSpPr txBox="1">
              <a:spLocks/>
            </p:cNvSpPr>
            <p:nvPr/>
          </p:nvSpPr>
          <p:spPr>
            <a:xfrm>
              <a:off x="5855507" y="2689101"/>
              <a:ext cx="5254907" cy="31711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defRPr/>
              </a:pPr>
              <a:endParaRPr lang="el-GR" sz="1800" u="sng" dirty="0" smtClean="0"/>
            </a:p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defRPr/>
              </a:pPr>
              <a:r>
                <a:rPr lang="el-GR" sz="1800" b="1" u="sng" dirty="0" smtClean="0">
                  <a:solidFill>
                    <a:srgbClr val="0070C0"/>
                  </a:solidFill>
                </a:rPr>
                <a:t>Α. ΦΥΣΙΚΟΧΗΜΙΚΗ ΡΥΘΜΙΣΗ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n-US" sz="1800" dirty="0"/>
                <a:t>H</a:t>
              </a:r>
              <a:r>
                <a:rPr lang="el-GR" sz="1800" baseline="-25000" dirty="0"/>
                <a:t>2</a:t>
              </a:r>
              <a:r>
                <a:rPr lang="en-US" sz="1800" dirty="0"/>
                <a:t>PO</a:t>
              </a:r>
              <a:r>
                <a:rPr lang="el-GR" sz="1800" baseline="-25000" dirty="0"/>
                <a:t>4</a:t>
              </a:r>
              <a:r>
                <a:rPr lang="el-GR" sz="1800" baseline="30000" dirty="0"/>
                <a:t>- </a:t>
              </a:r>
              <a:r>
                <a:rPr lang="en-US" sz="1800" baseline="30000" dirty="0"/>
                <a:t>  </a:t>
              </a:r>
              <a:r>
                <a:rPr lang="el-GR" sz="1800" dirty="0">
                  <a:sym typeface="Symbol" charset="2"/>
                </a:rPr>
                <a:t></a:t>
              </a:r>
              <a:r>
                <a:rPr lang="el-GR" sz="1800" dirty="0"/>
                <a:t> </a:t>
              </a:r>
              <a:r>
                <a:rPr lang="en-US" sz="1800" dirty="0"/>
                <a:t> HPO</a:t>
              </a:r>
              <a:r>
                <a:rPr lang="el-GR" sz="1800" baseline="-25000" dirty="0"/>
                <a:t>4</a:t>
              </a:r>
              <a:r>
                <a:rPr lang="el-GR" sz="1800" baseline="30000" dirty="0"/>
                <a:t>2-</a:t>
              </a:r>
              <a:r>
                <a:rPr lang="el-GR" sz="1800" dirty="0"/>
                <a:t> + </a:t>
              </a:r>
              <a:r>
                <a:rPr lang="en-US" sz="1800" b="1" dirty="0">
                  <a:solidFill>
                    <a:srgbClr val="FF0000"/>
                  </a:solidFill>
                </a:rPr>
                <a:t>H</a:t>
              </a:r>
              <a:r>
                <a:rPr lang="el-GR" sz="1800" b="1" baseline="30000" dirty="0" smtClean="0">
                  <a:solidFill>
                    <a:srgbClr val="FF0000"/>
                  </a:solidFill>
                </a:rPr>
                <a:t>+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n-US" sz="1800" dirty="0" smtClean="0"/>
                <a:t>HPr </a:t>
              </a:r>
              <a:r>
                <a:rPr lang="el-GR" sz="1800" dirty="0" smtClean="0">
                  <a:sym typeface="Symbol" charset="2"/>
                </a:rPr>
                <a:t></a:t>
              </a:r>
              <a:r>
                <a:rPr lang="en-US" sz="1800" dirty="0" smtClean="0">
                  <a:sym typeface="Symbol" charset="2"/>
                </a:rPr>
                <a:t>  Pr </a:t>
              </a:r>
              <a:r>
                <a:rPr lang="en-US" sz="1800" baseline="30000" dirty="0" smtClean="0">
                  <a:sym typeface="Symbol" charset="2"/>
                </a:rPr>
                <a:t>-</a:t>
              </a:r>
              <a:r>
                <a:rPr lang="en-US" sz="1800" dirty="0" smtClean="0">
                  <a:sym typeface="Symbol" charset="2"/>
                </a:rPr>
                <a:t> + </a:t>
              </a:r>
              <a:r>
                <a:rPr lang="en-US" sz="1800" b="1" dirty="0" smtClean="0">
                  <a:solidFill>
                    <a:srgbClr val="FF0000"/>
                  </a:solidFill>
                  <a:sym typeface="Symbol" charset="2"/>
                </a:rPr>
                <a:t>H</a:t>
              </a:r>
              <a:r>
                <a:rPr lang="en-US" sz="1800" b="1" baseline="30000" dirty="0" smtClean="0">
                  <a:solidFill>
                    <a:srgbClr val="FF0000"/>
                  </a:solidFill>
                  <a:sym typeface="Symbol" charset="2"/>
                </a:rPr>
                <a:t>+</a:t>
              </a:r>
              <a:endParaRPr lang="el-GR" sz="1800" b="1" u="sng" dirty="0" smtClean="0">
                <a:solidFill>
                  <a:srgbClr val="FF0000"/>
                </a:solidFill>
                <a:sym typeface="Symbol" charset="2"/>
              </a:endParaRP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n-US" sz="1800" b="1" u="sng" dirty="0" smtClean="0">
                  <a:solidFill>
                    <a:srgbClr val="0070C0"/>
                  </a:solidFill>
                  <a:sym typeface="Symbol" charset="2"/>
                </a:rPr>
                <a:t>B. </a:t>
              </a:r>
              <a:r>
                <a:rPr lang="el-GR" sz="1800" b="1" u="sng" dirty="0" smtClean="0">
                  <a:solidFill>
                    <a:srgbClr val="0070C0"/>
                  </a:solidFill>
                  <a:sym typeface="Symbol" charset="2"/>
                </a:rPr>
                <a:t>ΜΕΤΑΒΟΛΙΚΗ ΡΥΘΜΙΣΗ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l-GR" sz="1800" dirty="0" smtClean="0">
                  <a:sym typeface="Symbol" charset="2"/>
                </a:rPr>
                <a:t>Ένζυμα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r>
                <a:rPr lang="el-GR" sz="1800" b="1" dirty="0" smtClean="0">
                  <a:solidFill>
                    <a:srgbClr val="0070C0"/>
                  </a:solidFill>
                  <a:sym typeface="Symbol" charset="2"/>
                </a:rPr>
                <a:t>Γ. </a:t>
              </a:r>
              <a:r>
                <a:rPr lang="el-GR" sz="1800" b="1" u="sng" dirty="0" smtClean="0">
                  <a:solidFill>
                    <a:srgbClr val="0070C0"/>
                  </a:solidFill>
                  <a:sym typeface="Symbol" charset="2"/>
                </a:rPr>
                <a:t>ΡΥΘΜΙΣΗ ΟΡΓΑΝΙΛΙΩΝ</a:t>
              </a:r>
            </a:p>
            <a:p>
              <a:pPr algn="ctr">
                <a:lnSpc>
                  <a:spcPct val="100000"/>
                </a:lnSpc>
                <a:buNone/>
                <a:defRPr/>
              </a:pPr>
              <a:endParaRPr lang="el-GR" sz="1800" b="1" u="sng" dirty="0">
                <a:solidFill>
                  <a:srgbClr val="0070C0"/>
                </a:solidFill>
                <a:sym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0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8200" y="1193800"/>
            <a:ext cx="10515600" cy="4991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sz="2400" b="1" dirty="0">
                <a:solidFill>
                  <a:srgbClr val="0070C0"/>
                </a:solidFill>
              </a:rPr>
              <a:t>2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ΑΠΑΝΤΗΣΗ ΡΥΘΜΙΣΤΙΚΩΝ ΣΥΣΤΗΜΑΤΩΝ ΣΕ ΜΕΤΑΒΟΛΙΚΕΣ ΟΒΔ</a:t>
            </a:r>
            <a:endParaRPr lang="el-GR" sz="2400" b="1" u="sng" baseline="30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49060"/>
            <a:ext cx="10725660" cy="40011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ΦΟΡΤΙΣΗ ΜΕ ΟΞΥ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026063"/>
            <a:ext cx="2140512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ΕΞΩΚΥΤΤΑΡΙΑ ΡΥΘΜΙΣΗ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ctr"/>
            <a:endParaRPr lang="en-US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  <a:p>
            <a:pPr algn="ctr"/>
            <a:endParaRPr lang="en-US" b="1" u="sng" baseline="30000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382414"/>
            <a:ext cx="2140512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ΑΜΕΣΗ ΑΠΑΝΤΗΣΗ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1620" y="3680271"/>
            <a:ext cx="2252028" cy="1080360"/>
            <a:chOff x="722869" y="3689350"/>
            <a:chExt cx="2371174" cy="1123679"/>
          </a:xfrm>
        </p:grpSpPr>
        <p:sp>
          <p:nvSpPr>
            <p:cNvPr id="3" name="Rectangle 2"/>
            <p:cNvSpPr/>
            <p:nvPr/>
          </p:nvSpPr>
          <p:spPr>
            <a:xfrm>
              <a:off x="863600" y="4228585"/>
              <a:ext cx="2172600" cy="568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+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O</a:t>
              </a:r>
              <a:r>
                <a:rPr lang="el-GR" dirty="0" smtClean="0">
                  <a:solidFill>
                    <a:srgbClr val="000000"/>
                  </a:solidFill>
                  <a:effectLst/>
                  <a:ea typeface="Calibri" charset="-95"/>
                </a:rPr>
                <a:t> </a:t>
              </a:r>
              <a:endParaRPr lang="el-GR" sz="2000" b="1" dirty="0">
                <a:solidFill>
                  <a:srgbClr val="0070C0"/>
                </a:solidFill>
                <a:effectLst/>
                <a:ea typeface="Calibri" charset="-95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2869" y="3689350"/>
              <a:ext cx="2371174" cy="672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H</a:t>
              </a:r>
              <a:r>
                <a:rPr lang="en-US" b="1" baseline="30000" dirty="0" smtClean="0">
                  <a:solidFill>
                    <a:srgbClr val="FF0000"/>
                  </a:solidFill>
                  <a:effectLst/>
                  <a:ea typeface="Calibri" charset="-95"/>
                </a:rPr>
                <a:t>+</a:t>
              </a:r>
              <a:r>
                <a:rPr lang="en-US" dirty="0" smtClean="0">
                  <a:solidFill>
                    <a:srgbClr val="FF0000"/>
                  </a:solidFill>
                  <a:effectLst/>
                  <a:ea typeface="Calibri" charset="-95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+ </a:t>
              </a:r>
              <a:r>
                <a:rPr lang="en-US" dirty="0" smtClean="0">
                  <a:effectLst/>
                  <a:ea typeface="Calibri" charset="-95"/>
                </a:rPr>
                <a:t>HCO</a:t>
              </a:r>
              <a:r>
                <a:rPr lang="en-US" baseline="-25000" dirty="0" smtClean="0">
                  <a:effectLst/>
                  <a:ea typeface="Calibri" charset="-95"/>
                </a:rPr>
                <a:t>3</a:t>
              </a:r>
              <a:r>
                <a:rPr lang="en-US" baseline="30000" dirty="0" smtClean="0">
                  <a:effectLst/>
                  <a:ea typeface="Calibri" charset="-95"/>
                </a:rPr>
                <a:t>-</a:t>
              </a:r>
              <a:endParaRPr lang="el-GR" sz="2000" dirty="0">
                <a:effectLst/>
                <a:ea typeface="Calibri" charset="-95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0966" y="4221479"/>
              <a:ext cx="591751" cy="59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CO</a:t>
              </a:r>
              <a:r>
                <a:rPr lang="en-US" b="1" baseline="-25000" dirty="0" smtClean="0">
                  <a:solidFill>
                    <a:srgbClr val="FF0000"/>
                  </a:solidFill>
                  <a:effectLst/>
                  <a:ea typeface="Calibri" charset="-95"/>
                </a:rPr>
                <a:t>2</a:t>
              </a:r>
              <a:endParaRPr lang="el-GR" sz="2000" b="1" dirty="0">
                <a:solidFill>
                  <a:srgbClr val="FF0000"/>
                </a:solidFill>
                <a:effectLst/>
                <a:ea typeface="Calibri" charset="-95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8455" y="4410479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249860" y="4229100"/>
              <a:ext cx="7440" cy="23383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5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8200" y="1193800"/>
            <a:ext cx="10515600" cy="4991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sz="2400" b="1" dirty="0">
                <a:solidFill>
                  <a:srgbClr val="0070C0"/>
                </a:solidFill>
              </a:rPr>
              <a:t>2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ΑΠΑΝΤΗΣΗ ΡΥΘΜΙΣΤΙΚΩΝ ΣΥΣΤΗΜΑΤΩΝ ΣΕ ΜΕΤΑΒΟΛΙΚΕΣ ΟΒΔ</a:t>
            </a:r>
            <a:endParaRPr lang="el-GR" sz="2400" b="1" u="sng" baseline="30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49060"/>
            <a:ext cx="10725660" cy="40011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ΦΟΡΤΙΣΗ ΜΕ ΟΞΥ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026063"/>
            <a:ext cx="2140512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ΕΞΩΚΥΤΤΑΡΙΑ ΡΥΘΜΙΣΗ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ctr"/>
            <a:endParaRPr lang="en-US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  <a:p>
            <a:pPr algn="ctr"/>
            <a:endParaRPr lang="en-US" b="1" u="sng" baseline="30000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382414"/>
            <a:ext cx="2140512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ΑΜΕΣΗ ΑΠΑΝΤΗΣΗ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2300" y="2382414"/>
            <a:ext cx="271780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ΛΕΠΤΑ - ΩΡΕΣ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1620" y="3680271"/>
            <a:ext cx="2252028" cy="1080360"/>
            <a:chOff x="722869" y="3689350"/>
            <a:chExt cx="2371174" cy="1123679"/>
          </a:xfrm>
        </p:grpSpPr>
        <p:sp>
          <p:nvSpPr>
            <p:cNvPr id="3" name="Rectangle 2"/>
            <p:cNvSpPr/>
            <p:nvPr/>
          </p:nvSpPr>
          <p:spPr>
            <a:xfrm>
              <a:off x="863600" y="4228585"/>
              <a:ext cx="2172600" cy="568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+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O</a:t>
              </a:r>
              <a:r>
                <a:rPr lang="el-GR" dirty="0" smtClean="0">
                  <a:solidFill>
                    <a:srgbClr val="000000"/>
                  </a:solidFill>
                  <a:effectLst/>
                  <a:ea typeface="Calibri" charset="-95"/>
                </a:rPr>
                <a:t> </a:t>
              </a:r>
              <a:endParaRPr lang="el-GR" sz="2000" b="1" dirty="0">
                <a:solidFill>
                  <a:srgbClr val="0070C0"/>
                </a:solidFill>
                <a:effectLst/>
                <a:ea typeface="Calibri" charset="-95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2869" y="3689350"/>
              <a:ext cx="2371174" cy="672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H</a:t>
              </a:r>
              <a:r>
                <a:rPr lang="en-US" b="1" baseline="30000" dirty="0" smtClean="0">
                  <a:solidFill>
                    <a:srgbClr val="FF0000"/>
                  </a:solidFill>
                  <a:effectLst/>
                  <a:ea typeface="Calibri" charset="-95"/>
                </a:rPr>
                <a:t>+</a:t>
              </a:r>
              <a:r>
                <a:rPr lang="en-US" dirty="0" smtClean="0">
                  <a:solidFill>
                    <a:srgbClr val="FF0000"/>
                  </a:solidFill>
                  <a:effectLst/>
                  <a:ea typeface="Calibri" charset="-95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+ </a:t>
              </a:r>
              <a:r>
                <a:rPr lang="en-US" dirty="0" smtClean="0">
                  <a:effectLst/>
                  <a:ea typeface="Calibri" charset="-95"/>
                </a:rPr>
                <a:t>HCO</a:t>
              </a:r>
              <a:r>
                <a:rPr lang="en-US" baseline="-25000" dirty="0" smtClean="0">
                  <a:effectLst/>
                  <a:ea typeface="Calibri" charset="-95"/>
                </a:rPr>
                <a:t>3</a:t>
              </a:r>
              <a:r>
                <a:rPr lang="en-US" baseline="30000" dirty="0" smtClean="0">
                  <a:effectLst/>
                  <a:ea typeface="Calibri" charset="-95"/>
                </a:rPr>
                <a:t>-</a:t>
              </a:r>
              <a:endParaRPr lang="el-GR" sz="2000" dirty="0">
                <a:effectLst/>
                <a:ea typeface="Calibri" charset="-95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0966" y="4221479"/>
              <a:ext cx="591751" cy="59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CO</a:t>
              </a:r>
              <a:r>
                <a:rPr lang="en-US" b="1" baseline="-25000" dirty="0" smtClean="0">
                  <a:solidFill>
                    <a:srgbClr val="FF0000"/>
                  </a:solidFill>
                  <a:effectLst/>
                  <a:ea typeface="Calibri" charset="-95"/>
                </a:rPr>
                <a:t>2</a:t>
              </a:r>
              <a:endParaRPr lang="el-GR" sz="2000" b="1" dirty="0">
                <a:solidFill>
                  <a:srgbClr val="FF0000"/>
                </a:solidFill>
                <a:effectLst/>
                <a:ea typeface="Calibri" charset="-95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8455" y="4410479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249860" y="4229100"/>
              <a:ext cx="7440" cy="23383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162300" y="3020262"/>
            <a:ext cx="2717800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ΑΝΑΠΝΕΥΣΤΙΚΗ</a:t>
            </a:r>
          </a:p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ΑΝΤΙΡΡΟΠΗΣΗ</a:t>
            </a: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="1" baseline="300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89" y="3680271"/>
            <a:ext cx="2626550" cy="29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ΣΤΟΝ ΟΡΓΑΝΙΣΜΟ, Η [Η</a:t>
            </a:r>
            <a:r>
              <a:rPr lang="el-GR" sz="3200" baseline="30000" dirty="0" smtClean="0"/>
              <a:t>+</a:t>
            </a:r>
            <a:r>
              <a:rPr lang="el-GR" sz="3200" dirty="0" smtClean="0"/>
              <a:t>] ΠΑΡΑΜΕΝΕΙ ΣΤΑΘΕΡΗ (40 </a:t>
            </a:r>
            <a:r>
              <a:rPr lang="en-US" sz="3200" dirty="0" err="1" smtClean="0"/>
              <a:t>nmol</a:t>
            </a:r>
            <a:r>
              <a:rPr lang="en-US" sz="3200" dirty="0" smtClean="0"/>
              <a:t>/l)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8692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a typeface="Cambria" charset="-95"/>
                <a:cs typeface="Cambria" charset="-95"/>
              </a:rPr>
              <a:t>https://</a:t>
            </a:r>
            <a:r>
              <a:rPr lang="en-US" sz="1400" dirty="0" err="1">
                <a:ea typeface="Cambria" charset="-95"/>
                <a:cs typeface="Cambria" charset="-95"/>
              </a:rPr>
              <a:t>www.nobelprize.org</a:t>
            </a:r>
            <a:r>
              <a:rPr lang="en-US" sz="1400" dirty="0">
                <a:ea typeface="Cambria" charset="-95"/>
                <a:cs typeface="Cambria" charset="-95"/>
              </a:rPr>
              <a:t>/</a:t>
            </a:r>
            <a:r>
              <a:rPr lang="en-US" sz="1400" dirty="0" err="1">
                <a:ea typeface="Cambria" charset="-95"/>
                <a:cs typeface="Cambria" charset="-95"/>
              </a:rPr>
              <a:t>nobel_prizes</a:t>
            </a:r>
            <a:r>
              <a:rPr lang="en-US" sz="1400" dirty="0">
                <a:ea typeface="Cambria" charset="-95"/>
                <a:cs typeface="Cambria" charset="-95"/>
              </a:rPr>
              <a:t>/medicine/laureates/1999/</a:t>
            </a:r>
            <a:r>
              <a:rPr lang="en-US" sz="1400" dirty="0" err="1">
                <a:ea typeface="Cambria" charset="-95"/>
                <a:cs typeface="Cambria" charset="-95"/>
              </a:rPr>
              <a:t>press.html</a:t>
            </a:r>
            <a:endParaRPr lang="en-US" sz="1400" dirty="0">
              <a:ea typeface="Cambria" charset="-95"/>
              <a:cs typeface="Cambria" charset="-95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12674" y="1623524"/>
            <a:ext cx="4954965" cy="4468798"/>
            <a:chOff x="6483926" y="1747552"/>
            <a:chExt cx="4954965" cy="4475753"/>
          </a:xfrm>
        </p:grpSpPr>
        <p:sp>
          <p:nvSpPr>
            <p:cNvPr id="10" name="2 - Θέση περιεχομένου"/>
            <p:cNvSpPr txBox="1">
              <a:spLocks/>
            </p:cNvSpPr>
            <p:nvPr/>
          </p:nvSpPr>
          <p:spPr>
            <a:xfrm>
              <a:off x="6483926" y="1747552"/>
              <a:ext cx="4954965" cy="44757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l-GR" sz="2400" dirty="0" smtClean="0">
                  <a:ea typeface="Cambria" charset="-95"/>
                  <a:cs typeface="Cambria" charset="-95"/>
                </a:rPr>
                <a:t>Κάθε Δ[Η</a:t>
              </a:r>
              <a:r>
                <a:rPr lang="el-GR" sz="2400" baseline="30000" dirty="0" smtClean="0">
                  <a:ea typeface="Cambria" charset="-95"/>
                  <a:cs typeface="Cambria" charset="-95"/>
                </a:rPr>
                <a:t>+</a:t>
              </a:r>
              <a:r>
                <a:rPr lang="el-GR" sz="2400" dirty="0" smtClean="0">
                  <a:ea typeface="Cambria" charset="-95"/>
                  <a:cs typeface="Cambria" charset="-95"/>
                </a:rPr>
                <a:t>]</a:t>
              </a:r>
            </a:p>
            <a:p>
              <a:pPr marL="0" indent="0" algn="ctr">
                <a:buNone/>
                <a:defRPr/>
              </a:pPr>
              <a:endParaRPr lang="el-GR" sz="2400" dirty="0">
                <a:ea typeface="Cambria" charset="-95"/>
                <a:cs typeface="Cambria" charset="-95"/>
              </a:endParaRPr>
            </a:p>
            <a:p>
              <a:pPr marL="0" indent="0" algn="ctr">
                <a:buNone/>
                <a:defRPr/>
              </a:pPr>
              <a:r>
                <a:rPr lang="el-GR" sz="2400" dirty="0">
                  <a:ea typeface="Cambria" charset="-95"/>
                  <a:cs typeface="Cambria" charset="-95"/>
                </a:rPr>
                <a:t>π</a:t>
              </a:r>
              <a:r>
                <a:rPr lang="el-GR" sz="2400" dirty="0" smtClean="0">
                  <a:ea typeface="Cambria" charset="-95"/>
                  <a:cs typeface="Cambria" charset="-95"/>
                </a:rPr>
                <a:t>ρόσληψη ή αποβολή Η</a:t>
              </a:r>
              <a:r>
                <a:rPr lang="el-GR" sz="2400" baseline="30000" dirty="0" smtClean="0">
                  <a:ea typeface="Cambria" charset="-95"/>
                  <a:cs typeface="Cambria" charset="-95"/>
                </a:rPr>
                <a:t>+</a:t>
              </a:r>
              <a:r>
                <a:rPr lang="el-GR" sz="2400" dirty="0" smtClean="0">
                  <a:ea typeface="Cambria" charset="-95"/>
                  <a:cs typeface="Cambria" charset="-95"/>
                </a:rPr>
                <a:t> </a:t>
              </a:r>
            </a:p>
            <a:p>
              <a:pPr marL="0" indent="0" algn="ctr">
                <a:buNone/>
                <a:defRPr/>
              </a:pPr>
              <a:r>
                <a:rPr lang="el-GR" sz="2400" dirty="0" smtClean="0">
                  <a:ea typeface="Cambria" charset="-95"/>
                  <a:cs typeface="Cambria" charset="-95"/>
                </a:rPr>
                <a:t>από πρωτεΐνες</a:t>
              </a:r>
            </a:p>
            <a:p>
              <a:pPr marL="0" indent="0" algn="ctr">
                <a:buNone/>
                <a:defRPr/>
              </a:pPr>
              <a:endParaRPr lang="el-GR" sz="2400" dirty="0">
                <a:ea typeface="Cambria" charset="-95"/>
                <a:cs typeface="Cambria" charset="-95"/>
              </a:endParaRPr>
            </a:p>
            <a:p>
              <a:pPr marL="0" indent="0" algn="ctr">
                <a:buNone/>
                <a:defRPr/>
              </a:pPr>
              <a:r>
                <a:rPr lang="el-GR" sz="2400" dirty="0">
                  <a:ea typeface="Cambria" charset="-95"/>
                  <a:cs typeface="Cambria" charset="-95"/>
                </a:rPr>
                <a:t>τ</a:t>
              </a:r>
              <a:r>
                <a:rPr lang="el-GR" sz="2400" dirty="0" smtClean="0">
                  <a:ea typeface="Cambria" charset="-95"/>
                  <a:cs typeface="Cambria" charset="-95"/>
                </a:rPr>
                <a:t>ροποποίηση πρωτεϊνών</a:t>
              </a:r>
            </a:p>
            <a:p>
              <a:pPr marL="0" indent="0" algn="ctr">
                <a:buNone/>
                <a:defRPr/>
              </a:pPr>
              <a:r>
                <a:rPr lang="el-GR" sz="2400" dirty="0" smtClean="0">
                  <a:ea typeface="Cambria" charset="-95"/>
                  <a:cs typeface="Cambria" charset="-95"/>
                </a:rPr>
                <a:t>(φορτίο, δομή, λειτουργία)</a:t>
              </a:r>
            </a:p>
            <a:p>
              <a:pPr marL="0" indent="0" algn="ctr">
                <a:buNone/>
                <a:defRPr/>
              </a:pPr>
              <a:endParaRPr lang="el-GR" sz="2400" dirty="0">
                <a:ea typeface="Cambria" charset="-95"/>
                <a:cs typeface="Cambria" charset="-95"/>
              </a:endParaRPr>
            </a:p>
            <a:p>
              <a:pPr marL="0" indent="0" algn="ctr">
                <a:buNone/>
                <a:defRPr/>
              </a:pPr>
              <a:r>
                <a:rPr lang="el-GR" sz="2400" dirty="0">
                  <a:ea typeface="Cambria" charset="-95"/>
                  <a:cs typeface="Cambria" charset="-95"/>
                </a:rPr>
                <a:t>δ</a:t>
              </a:r>
              <a:r>
                <a:rPr lang="el-GR" sz="2400" dirty="0" smtClean="0">
                  <a:ea typeface="Cambria" charset="-95"/>
                  <a:cs typeface="Cambria" charset="-95"/>
                </a:rPr>
                <a:t>ιαταραχή </a:t>
              </a:r>
            </a:p>
            <a:p>
              <a:pPr marL="0" indent="0" algn="ctr">
                <a:buNone/>
                <a:defRPr/>
              </a:pPr>
              <a:r>
                <a:rPr lang="el-GR" sz="2400" dirty="0" smtClean="0">
                  <a:ea typeface="Cambria" charset="-95"/>
                  <a:cs typeface="Cambria" charset="-95"/>
                </a:rPr>
                <a:t>κυτταρικής λειτουργίας</a:t>
              </a:r>
            </a:p>
            <a:p>
              <a:pPr marL="457200" indent="-457200">
                <a:buFont typeface="Arial" panose="020B0604020202020204" pitchFamily="34" charset="0"/>
                <a:buNone/>
                <a:defRPr/>
              </a:pPr>
              <a:endParaRPr lang="el-GR" sz="24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l-GR" sz="24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l-GR" sz="2400" dirty="0" smtClean="0"/>
            </a:p>
            <a:p>
              <a:pPr algn="ctr">
                <a:buFont typeface="Arial" panose="020B0604020202020204" pitchFamily="34" charset="0"/>
                <a:buNone/>
                <a:defRPr/>
              </a:pPr>
              <a:endParaRPr lang="el-GR" sz="2400" dirty="0" smtClean="0"/>
            </a:p>
            <a:p>
              <a:pPr>
                <a:buFont typeface="Arial" panose="020B0604020202020204" pitchFamily="34" charset="0"/>
                <a:buNone/>
                <a:defRPr/>
              </a:pPr>
              <a:endParaRPr lang="el-GR" sz="2400" dirty="0" smtClean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8858992" y="2137558"/>
              <a:ext cx="178130" cy="4393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8858992" y="4686677"/>
              <a:ext cx="178130" cy="4393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8858992" y="3412118"/>
              <a:ext cx="178130" cy="4393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1" y="1499496"/>
            <a:ext cx="5097979" cy="42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8200" y="1193800"/>
            <a:ext cx="10515600" cy="4991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sz="2400" b="1" dirty="0">
                <a:solidFill>
                  <a:srgbClr val="0070C0"/>
                </a:solidFill>
              </a:rPr>
              <a:t>2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ΑΠΑΝΤΗΣΗ ΡΥΘΜΙΣΤΙΚΩΝ ΣΥΣΤΗΜΑΤΩΝ ΣΕ ΜΕΤΑΒΟΛΙΚΕΣ ΟΒΔ</a:t>
            </a:r>
            <a:endParaRPr lang="el-GR" sz="2400" b="1" u="sng" baseline="30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49060"/>
            <a:ext cx="10725660" cy="40011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ΦΟΡΤΙΣΗ ΜΕ ΟΞΥ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026063"/>
            <a:ext cx="2140512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ΕΞΩΚΥΤΤΑΡΙΑ ΡΥΘΜΙΣΗ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ctr"/>
            <a:endParaRPr lang="en-US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  <a:p>
            <a:pPr algn="ctr"/>
            <a:endParaRPr lang="en-US" b="1" u="sng" baseline="30000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382414"/>
            <a:ext cx="2140512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ΑΜΕΣΗ ΑΠΑΝΤΗΣΗ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2300" y="2382414"/>
            <a:ext cx="271780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ΛΕΠΤΑ - ΩΡΕΣ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1620" y="3680271"/>
            <a:ext cx="2252028" cy="1080360"/>
            <a:chOff x="722869" y="3689350"/>
            <a:chExt cx="2371174" cy="1123679"/>
          </a:xfrm>
        </p:grpSpPr>
        <p:sp>
          <p:nvSpPr>
            <p:cNvPr id="3" name="Rectangle 2"/>
            <p:cNvSpPr/>
            <p:nvPr/>
          </p:nvSpPr>
          <p:spPr>
            <a:xfrm>
              <a:off x="863600" y="4228585"/>
              <a:ext cx="2172600" cy="568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+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O</a:t>
              </a:r>
              <a:r>
                <a:rPr lang="el-GR" dirty="0" smtClean="0">
                  <a:solidFill>
                    <a:srgbClr val="000000"/>
                  </a:solidFill>
                  <a:effectLst/>
                  <a:ea typeface="Calibri" charset="-95"/>
                </a:rPr>
                <a:t> </a:t>
              </a:r>
              <a:endParaRPr lang="el-GR" sz="2000" b="1" dirty="0">
                <a:solidFill>
                  <a:srgbClr val="0070C0"/>
                </a:solidFill>
                <a:effectLst/>
                <a:ea typeface="Calibri" charset="-95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2869" y="3689350"/>
              <a:ext cx="2371174" cy="672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H</a:t>
              </a:r>
              <a:r>
                <a:rPr lang="en-US" b="1" baseline="30000" dirty="0" smtClean="0">
                  <a:solidFill>
                    <a:srgbClr val="FF0000"/>
                  </a:solidFill>
                  <a:effectLst/>
                  <a:ea typeface="Calibri" charset="-95"/>
                </a:rPr>
                <a:t>+</a:t>
              </a:r>
              <a:r>
                <a:rPr lang="en-US" dirty="0" smtClean="0">
                  <a:solidFill>
                    <a:srgbClr val="FF0000"/>
                  </a:solidFill>
                  <a:effectLst/>
                  <a:ea typeface="Calibri" charset="-95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+ </a:t>
              </a:r>
              <a:r>
                <a:rPr lang="en-US" dirty="0" smtClean="0">
                  <a:effectLst/>
                  <a:ea typeface="Calibri" charset="-95"/>
                </a:rPr>
                <a:t>HCO</a:t>
              </a:r>
              <a:r>
                <a:rPr lang="en-US" baseline="-25000" dirty="0" smtClean="0">
                  <a:effectLst/>
                  <a:ea typeface="Calibri" charset="-95"/>
                </a:rPr>
                <a:t>3</a:t>
              </a:r>
              <a:r>
                <a:rPr lang="en-US" baseline="30000" dirty="0" smtClean="0">
                  <a:effectLst/>
                  <a:ea typeface="Calibri" charset="-95"/>
                </a:rPr>
                <a:t>-</a:t>
              </a:r>
              <a:endParaRPr lang="el-GR" sz="2000" dirty="0">
                <a:effectLst/>
                <a:ea typeface="Calibri" charset="-95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0966" y="4221479"/>
              <a:ext cx="591751" cy="59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CO</a:t>
              </a:r>
              <a:r>
                <a:rPr lang="en-US" b="1" baseline="-25000" dirty="0" smtClean="0">
                  <a:solidFill>
                    <a:srgbClr val="FF0000"/>
                  </a:solidFill>
                  <a:effectLst/>
                  <a:ea typeface="Calibri" charset="-95"/>
                </a:rPr>
                <a:t>2</a:t>
              </a:r>
              <a:endParaRPr lang="el-GR" sz="2000" b="1" dirty="0">
                <a:solidFill>
                  <a:srgbClr val="FF0000"/>
                </a:solidFill>
                <a:effectLst/>
                <a:ea typeface="Calibri" charset="-95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8455" y="4410479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249860" y="4229100"/>
              <a:ext cx="7440" cy="23383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162300" y="3020262"/>
            <a:ext cx="2717800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ΑΝΑΠΝΕΥΣΤΙΚΗ</a:t>
            </a:r>
          </a:p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ΑΝΤΙΡΡΟΠΗΣΗ</a:t>
            </a: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="1" baseline="300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89" y="3680271"/>
            <a:ext cx="2626550" cy="29281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63688" y="2382414"/>
            <a:ext cx="2432612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2-4</a:t>
            </a:r>
            <a:r>
              <a:rPr lang="el-GR" b="1" u="sng" dirty="0" smtClean="0">
                <a:solidFill>
                  <a:srgbClr val="0070C0"/>
                </a:solidFill>
              </a:rPr>
              <a:t> ΩΡΕΣ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4790" y="3020262"/>
            <a:ext cx="2432611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ΕΝΔΟΚΥΤΤΑΡΙΑ </a:t>
            </a:r>
          </a:p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ΡΥΘΜΙΣΗ</a:t>
            </a: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5668" y="3863655"/>
            <a:ext cx="6879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b="1" baseline="30000" dirty="0" smtClean="0">
                <a:solidFill>
                  <a:srgbClr val="FF0000"/>
                </a:solidFill>
              </a:rPr>
              <a:t>+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7571" y="4141936"/>
            <a:ext cx="888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159983" y="4072958"/>
            <a:ext cx="458328" cy="3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97340" y="4348713"/>
            <a:ext cx="45832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320122" y="3862939"/>
            <a:ext cx="1185293" cy="74009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68533" y="5299364"/>
            <a:ext cx="122516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RBC</a:t>
            </a:r>
            <a:endParaRPr lang="el-GR" b="1" u="sng" dirty="0" smtClean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8533" y="5898143"/>
            <a:ext cx="122516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smtClean="0">
                <a:solidFill>
                  <a:srgbClr val="0070C0"/>
                </a:solidFill>
              </a:rPr>
              <a:t>ΟΣΤΑ</a:t>
            </a:r>
            <a:endParaRPr lang="el-G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ΡΥΘΜΙΣΤΙΚΑ ΔΙΑΛΥΜΑΤΑ ΣΤΙΣ ΟΒΔ</a:t>
            </a: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8200" y="1193800"/>
            <a:ext cx="10515600" cy="4991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sz="2400" b="1" dirty="0">
                <a:solidFill>
                  <a:srgbClr val="0070C0"/>
                </a:solidFill>
              </a:rPr>
              <a:t>2</a:t>
            </a:r>
            <a:r>
              <a:rPr lang="el-GR" sz="2400" b="1" dirty="0" smtClean="0">
                <a:solidFill>
                  <a:srgbClr val="0070C0"/>
                </a:solidFill>
              </a:rPr>
              <a:t>.   </a:t>
            </a:r>
            <a:r>
              <a:rPr lang="el-GR" sz="2400" b="1" u="sng" dirty="0" smtClean="0">
                <a:solidFill>
                  <a:srgbClr val="0070C0"/>
                </a:solidFill>
              </a:rPr>
              <a:t>ΑΠΑΝΤΗΣΗ ΡΥΘΜΙΣΤΙΚΩΝ ΣΥΣΤΗΜΑΤΩΝ ΣΕ ΜΕΤΑΒΟΛΙΚΕΣ ΟΒΔ</a:t>
            </a:r>
            <a:endParaRPr lang="el-GR" sz="2400" b="1" u="sng" baseline="30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49060"/>
            <a:ext cx="10725660" cy="40011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ΦΟΡΤΙΣΗ ΜΕ ΟΞΥ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026063"/>
            <a:ext cx="2140512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ΕΞΩΚΥΤΤΑΡΙΑ ΡΥΘΜΙΣΗ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ctr"/>
            <a:endParaRPr lang="en-US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  <a:p>
            <a:pPr algn="ctr"/>
            <a:endParaRPr lang="en-US" b="1" u="sng" baseline="30000" dirty="0">
              <a:solidFill>
                <a:srgbClr val="FF0000"/>
              </a:solidFill>
            </a:endParaRPr>
          </a:p>
          <a:p>
            <a:pPr algn="ctr"/>
            <a:endParaRPr lang="el-GR" b="1" u="sng" baseline="30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382414"/>
            <a:ext cx="2140512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ΑΜΕΣΗ ΑΠΑΝΤΗΣΗ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2300" y="2382414"/>
            <a:ext cx="271780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ΛΕΠΤΑ - ΩΡΕΣ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1620" y="3680271"/>
            <a:ext cx="2252028" cy="1080360"/>
            <a:chOff x="722869" y="3689350"/>
            <a:chExt cx="2371174" cy="1123679"/>
          </a:xfrm>
        </p:grpSpPr>
        <p:sp>
          <p:nvSpPr>
            <p:cNvPr id="3" name="Rectangle 2"/>
            <p:cNvSpPr/>
            <p:nvPr/>
          </p:nvSpPr>
          <p:spPr>
            <a:xfrm>
              <a:off x="863600" y="4228585"/>
              <a:ext cx="2172600" cy="568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+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O</a:t>
              </a:r>
              <a:r>
                <a:rPr lang="el-GR" dirty="0" smtClean="0">
                  <a:solidFill>
                    <a:srgbClr val="000000"/>
                  </a:solidFill>
                  <a:effectLst/>
                  <a:ea typeface="Calibri" charset="-95"/>
                </a:rPr>
                <a:t> </a:t>
              </a:r>
              <a:endParaRPr lang="el-GR" sz="2000" b="1" dirty="0">
                <a:solidFill>
                  <a:srgbClr val="0070C0"/>
                </a:solidFill>
                <a:effectLst/>
                <a:ea typeface="Calibri" charset="-95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2869" y="3689350"/>
              <a:ext cx="2371174" cy="672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CO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ea typeface="Calibri" charset="-95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H</a:t>
              </a:r>
              <a:r>
                <a:rPr lang="en-US" b="1" baseline="30000" dirty="0" smtClean="0">
                  <a:solidFill>
                    <a:srgbClr val="FF0000"/>
                  </a:solidFill>
                  <a:effectLst/>
                  <a:ea typeface="Calibri" charset="-95"/>
                </a:rPr>
                <a:t>+</a:t>
              </a:r>
              <a:r>
                <a:rPr lang="en-US" dirty="0" smtClean="0">
                  <a:solidFill>
                    <a:srgbClr val="FF0000"/>
                  </a:solidFill>
                  <a:effectLst/>
                  <a:ea typeface="Calibri" charset="-95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</a:rPr>
                <a:t>+ </a:t>
              </a:r>
              <a:r>
                <a:rPr lang="en-US" dirty="0" smtClean="0">
                  <a:effectLst/>
                  <a:ea typeface="Calibri" charset="-95"/>
                </a:rPr>
                <a:t>HCO</a:t>
              </a:r>
              <a:r>
                <a:rPr lang="en-US" baseline="-25000" dirty="0" smtClean="0">
                  <a:effectLst/>
                  <a:ea typeface="Calibri" charset="-95"/>
                </a:rPr>
                <a:t>3</a:t>
              </a:r>
              <a:r>
                <a:rPr lang="en-US" baseline="30000" dirty="0" smtClean="0">
                  <a:effectLst/>
                  <a:ea typeface="Calibri" charset="-95"/>
                </a:rPr>
                <a:t>-</a:t>
              </a:r>
              <a:endParaRPr lang="el-GR" sz="2000" dirty="0">
                <a:effectLst/>
                <a:ea typeface="Calibri" charset="-95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0966" y="4221479"/>
              <a:ext cx="591751" cy="59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effectLst/>
                  <a:ea typeface="Calibri" charset="-95"/>
                </a:rPr>
                <a:t>CO</a:t>
              </a:r>
              <a:r>
                <a:rPr lang="en-US" b="1" baseline="-25000" dirty="0" smtClean="0">
                  <a:solidFill>
                    <a:srgbClr val="FF0000"/>
                  </a:solidFill>
                  <a:effectLst/>
                  <a:ea typeface="Calibri" charset="-95"/>
                </a:rPr>
                <a:t>2</a:t>
              </a:r>
              <a:endParaRPr lang="el-GR" sz="2000" b="1" dirty="0">
                <a:solidFill>
                  <a:srgbClr val="FF0000"/>
                </a:solidFill>
                <a:effectLst/>
                <a:ea typeface="Calibri" charset="-95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8455" y="4410479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ea typeface="Calibri" charset="-95"/>
                  <a:cs typeface="Arial" charset="-95"/>
                  <a:sym typeface="Symbol" charset="2"/>
                </a:rPr>
                <a:t>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249860" y="4229100"/>
              <a:ext cx="7440" cy="23383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162300" y="3020262"/>
            <a:ext cx="2717800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ΑΝΑΠΝΕΥΣΤΙΚΗ</a:t>
            </a:r>
          </a:p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ΑΝΤΙΡΡΟΠΗΣΗ</a:t>
            </a:r>
          </a:p>
          <a:p>
            <a:pPr algn="ctr"/>
            <a:endParaRPr lang="el-GR" b="1" u="sng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="1" baseline="300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89" y="3680271"/>
            <a:ext cx="2626550" cy="29281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63688" y="2382414"/>
            <a:ext cx="2432612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2-4</a:t>
            </a:r>
            <a:r>
              <a:rPr lang="el-GR" b="1" u="sng" dirty="0" smtClean="0">
                <a:solidFill>
                  <a:srgbClr val="0070C0"/>
                </a:solidFill>
              </a:rPr>
              <a:t> ΩΡΕΣ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4790" y="3020262"/>
            <a:ext cx="2432611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ΕΝΔΟΚΥΤΤΑΡΙΑ </a:t>
            </a:r>
          </a:p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ΡΥΘΜΙΣΗ</a:t>
            </a: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  <a:p>
            <a:pPr algn="ctr"/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5668" y="3863655"/>
            <a:ext cx="6879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b="1" baseline="30000" dirty="0" smtClean="0">
                <a:solidFill>
                  <a:srgbClr val="FF0000"/>
                </a:solidFill>
              </a:rPr>
              <a:t>+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7571" y="4141936"/>
            <a:ext cx="888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159983" y="4072958"/>
            <a:ext cx="458328" cy="3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97340" y="4348713"/>
            <a:ext cx="45832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320122" y="3862939"/>
            <a:ext cx="1185293" cy="74009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68533" y="5299364"/>
            <a:ext cx="122516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RBC</a:t>
            </a:r>
            <a:endParaRPr lang="el-GR" b="1" u="sng" dirty="0" smtClean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8533" y="5898143"/>
            <a:ext cx="122516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smtClean="0">
                <a:solidFill>
                  <a:srgbClr val="0070C0"/>
                </a:solidFill>
              </a:rPr>
              <a:t>ΟΣΤΑ</a:t>
            </a:r>
            <a:endParaRPr lang="el-GR" b="1" u="sng" dirty="0" smtClean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79888" y="2382414"/>
            <a:ext cx="2857500" cy="3693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ΩΡΕΣ - ΗΜΕΡΕΣ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02091" y="3033628"/>
            <a:ext cx="2877329" cy="369331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ΝΕΦΡΙΚΗ </a:t>
            </a:r>
          </a:p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ΑΝΤΙΡΡΟΠΗΣΗ</a:t>
            </a:r>
          </a:p>
          <a:p>
            <a:pPr algn="ctr"/>
            <a:endParaRPr lang="el-GR" b="1" u="sng" dirty="0">
              <a:solidFill>
                <a:srgbClr val="FF0000"/>
              </a:solidFill>
            </a:endParaRPr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l-GR" baseline="30000" dirty="0" smtClean="0"/>
          </a:p>
          <a:p>
            <a:pPr algn="ctr"/>
            <a:endParaRPr lang="el-GR" baseline="30000" dirty="0"/>
          </a:p>
          <a:p>
            <a:pPr algn="ctr"/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r="51394" b="-9670"/>
          <a:stretch/>
        </p:blipFill>
        <p:spPr>
          <a:xfrm>
            <a:off x="8683552" y="3946967"/>
            <a:ext cx="2853836" cy="25615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8971472" y="5756694"/>
            <a:ext cx="605526" cy="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754264" y="4880287"/>
            <a:ext cx="54340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smtClean="0"/>
              <a:t>ΠΕΡΙΕΧΟΜΕΝΑ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588000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ΕΙΣΑΓΩΓΗ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ΡΥΘΜΙΣΤΙΚΑ ΔΙΑΛΥΜΑΤΑ ΣΤΟΝ ΟΡΓΑΝΙΣΜΟ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HCO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el-G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HPO</a:t>
            </a:r>
            <a:r>
              <a:rPr lang="el-GR" sz="2400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l-GR" sz="2400" baseline="30000" dirty="0">
                <a:solidFill>
                  <a:schemeClr val="bg1">
                    <a:lumMod val="75000"/>
                  </a:schemeClr>
                </a:solidFill>
              </a:rPr>
              <a:t>2-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πρωτεϊνών </a:t>
            </a:r>
            <a:endParaRPr lang="el-G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ερυθρών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αιμοσφαιρίων </a:t>
            </a:r>
            <a:endParaRPr lang="el-G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Ρυθμιστικό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σύστημα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οστών</a:t>
            </a:r>
          </a:p>
          <a:p>
            <a:r>
              <a:rPr lang="el-GR" sz="2400" b="1" u="sng" dirty="0" smtClean="0">
                <a:solidFill>
                  <a:schemeClr val="bg1">
                    <a:lumMod val="75000"/>
                  </a:schemeClr>
                </a:solidFill>
              </a:rPr>
              <a:t>ΡΥΘΜΙΣΤΙΚΑ ΔΙΑΛΥΜΑΤΑ ΣΤΙΣ ΟΞΕΟΒΑΣΙΚΕΣ ΔΙΑΤΑΡΑΧΕΣ (ΟΒΔ)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Απάντηση σε </a:t>
            </a:r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αναπνευστικές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ΟΒΔ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    Απάντηση σε μεταβολικές ΟΒΔ</a:t>
            </a:r>
          </a:p>
          <a:p>
            <a:r>
              <a:rPr lang="el-GR" sz="2400" b="1" u="sng" dirty="0" smtClean="0">
                <a:solidFill>
                  <a:srgbClr val="0070C0"/>
                </a:solidFill>
              </a:rPr>
              <a:t>ΣΥΜΠΕΡΑΣΜΑΤΑ</a:t>
            </a:r>
            <a:endParaRPr lang="el-GR" sz="2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784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ΣΥΜΠΕΡΑΣΜΑΤΑ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1155700"/>
            <a:ext cx="10426700" cy="52197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Font typeface="Wingdings" charset="2"/>
              <a:buChar char="ü"/>
            </a:pPr>
            <a:r>
              <a:rPr lang="el-GR" sz="2400" dirty="0"/>
              <a:t>Ο </a:t>
            </a:r>
            <a:r>
              <a:rPr lang="el-GR" sz="2400" b="1" dirty="0">
                <a:solidFill>
                  <a:srgbClr val="0070C0"/>
                </a:solidFill>
              </a:rPr>
              <a:t>πρώτος και άμεσος μηχανισμός άμυνας</a:t>
            </a:r>
            <a:r>
              <a:rPr lang="el-GR" sz="2400" dirty="0"/>
              <a:t> έναντι στις αλλαγές του συστημικού </a:t>
            </a:r>
            <a:r>
              <a:rPr lang="en-US" sz="2400" dirty="0"/>
              <a:t>pH</a:t>
            </a:r>
            <a:r>
              <a:rPr lang="el-GR" sz="2400" dirty="0"/>
              <a:t> είναι τα ρυθμιστικά </a:t>
            </a:r>
            <a:r>
              <a:rPr lang="el-GR" sz="2400" dirty="0" smtClean="0"/>
              <a:t>συστήματα</a:t>
            </a:r>
            <a:endParaRPr lang="el-GR" sz="2400" dirty="0"/>
          </a:p>
          <a:p>
            <a:pPr lvl="0">
              <a:lnSpc>
                <a:spcPct val="150000"/>
              </a:lnSpc>
              <a:buFont typeface="Wingdings" charset="2"/>
              <a:buChar char="ü"/>
            </a:pPr>
            <a:r>
              <a:rPr lang="el-GR" sz="2400" dirty="0"/>
              <a:t>Τα ρυθμιστικά συστήματα είναι </a:t>
            </a:r>
            <a:r>
              <a:rPr lang="el-GR" sz="2400" b="1" dirty="0">
                <a:solidFill>
                  <a:srgbClr val="0070C0"/>
                </a:solidFill>
              </a:rPr>
              <a:t>ασθενή οξέα ή βάσεις με τα συζυγή τους άλατα </a:t>
            </a:r>
            <a:r>
              <a:rPr lang="el-GR" sz="2400" dirty="0"/>
              <a:t>που προσλαμβάνουν ή απελευθερώνουν </a:t>
            </a:r>
            <a:r>
              <a:rPr lang="en-US" sz="2400" dirty="0"/>
              <a:t>H</a:t>
            </a:r>
            <a:r>
              <a:rPr lang="el-GR" sz="2400" baseline="30000" dirty="0"/>
              <a:t>+</a:t>
            </a:r>
            <a:r>
              <a:rPr lang="el-GR" sz="2400" dirty="0"/>
              <a:t>, μειώνοντας τις αλλαγές της συγκέντρωσης των ελεύθερων </a:t>
            </a:r>
            <a:r>
              <a:rPr lang="en-US" sz="2400" dirty="0"/>
              <a:t>H</a:t>
            </a:r>
            <a:r>
              <a:rPr lang="el-GR" sz="2400" baseline="30000" dirty="0" smtClean="0"/>
              <a:t>+</a:t>
            </a:r>
            <a:endParaRPr lang="el-GR" sz="2400" dirty="0"/>
          </a:p>
          <a:p>
            <a:pPr lvl="0">
              <a:lnSpc>
                <a:spcPct val="150000"/>
              </a:lnSpc>
              <a:buFont typeface="Wingdings" charset="2"/>
              <a:buChar char="ü"/>
            </a:pPr>
            <a:r>
              <a:rPr lang="el-GR" sz="2400" dirty="0" smtClean="0"/>
              <a:t>Κυριότερο </a:t>
            </a:r>
            <a:r>
              <a:rPr lang="el-GR" sz="2400" b="1" dirty="0">
                <a:solidFill>
                  <a:srgbClr val="FF0000"/>
                </a:solidFill>
              </a:rPr>
              <a:t>εξωκυττάριο</a:t>
            </a:r>
            <a:r>
              <a:rPr lang="el-GR" sz="2400" dirty="0"/>
              <a:t> ρυθμιστικό διάλυμα είναι το </a:t>
            </a:r>
            <a:r>
              <a:rPr lang="el-GR" sz="2400" b="1" dirty="0">
                <a:solidFill>
                  <a:srgbClr val="0070C0"/>
                </a:solidFill>
              </a:rPr>
              <a:t>σύστημα </a:t>
            </a:r>
            <a:r>
              <a:rPr lang="en-IN" sz="2400" b="1" dirty="0">
                <a:solidFill>
                  <a:srgbClr val="0070C0"/>
                </a:solidFill>
              </a:rPr>
              <a:t>HCO</a:t>
            </a:r>
            <a:r>
              <a:rPr lang="el-GR" sz="2400" b="1" baseline="-25000" dirty="0">
                <a:solidFill>
                  <a:srgbClr val="0070C0"/>
                </a:solidFill>
              </a:rPr>
              <a:t>3</a:t>
            </a:r>
            <a:r>
              <a:rPr lang="el-GR" sz="2400" b="1" baseline="30000" dirty="0">
                <a:solidFill>
                  <a:srgbClr val="0070C0"/>
                </a:solidFill>
              </a:rPr>
              <a:t>-</a:t>
            </a:r>
            <a:r>
              <a:rPr lang="el-GR" sz="2400" b="1" dirty="0">
                <a:solidFill>
                  <a:srgbClr val="0070C0"/>
                </a:solidFill>
              </a:rPr>
              <a:t>/</a:t>
            </a:r>
            <a:r>
              <a:rPr lang="en-US" sz="2400" b="1" dirty="0">
                <a:solidFill>
                  <a:srgbClr val="0070C0"/>
                </a:solidFill>
              </a:rPr>
              <a:t>CO</a:t>
            </a:r>
            <a:r>
              <a:rPr lang="el-GR" sz="2400" b="1" baseline="-25000" dirty="0" smtClean="0">
                <a:solidFill>
                  <a:srgbClr val="0070C0"/>
                </a:solidFill>
              </a:rPr>
              <a:t>2</a:t>
            </a:r>
            <a:endParaRPr lang="el-GR" sz="24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buFont typeface="Wingdings" charset="2"/>
              <a:buChar char="ü"/>
            </a:pPr>
            <a:r>
              <a:rPr lang="el-GR" sz="2400" dirty="0" smtClean="0"/>
              <a:t>Κυριότερα </a:t>
            </a:r>
            <a:r>
              <a:rPr lang="el-GR" sz="2400" b="1" dirty="0" smtClean="0">
                <a:solidFill>
                  <a:srgbClr val="FF0000"/>
                </a:solidFill>
              </a:rPr>
              <a:t>ενδοκυττάρια</a:t>
            </a:r>
            <a:r>
              <a:rPr lang="el-GR" sz="2400" dirty="0" smtClean="0"/>
              <a:t> </a:t>
            </a:r>
            <a:r>
              <a:rPr lang="el-GR" sz="2400" dirty="0"/>
              <a:t>ρυθμιστικά διαλύματα είναι </a:t>
            </a:r>
            <a:r>
              <a:rPr lang="el-GR" sz="2400" b="1" dirty="0">
                <a:solidFill>
                  <a:srgbClr val="0070C0"/>
                </a:solidFill>
              </a:rPr>
              <a:t>των πρωτεϊνών, </a:t>
            </a:r>
            <a:r>
              <a:rPr lang="el-GR" sz="2400" b="1" dirty="0" smtClean="0">
                <a:solidFill>
                  <a:srgbClr val="0070C0"/>
                </a:solidFill>
              </a:rPr>
              <a:t>της </a:t>
            </a:r>
            <a:r>
              <a:rPr lang="el-GR" sz="2400" b="1" dirty="0">
                <a:solidFill>
                  <a:srgbClr val="0070C0"/>
                </a:solidFill>
              </a:rPr>
              <a:t>αιμοσφαιρίνης και των 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el-GR" sz="2400" b="1" baseline="-25000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rgbClr val="0070C0"/>
                </a:solidFill>
              </a:rPr>
              <a:t>PO</a:t>
            </a:r>
            <a:r>
              <a:rPr lang="el-GR" sz="2400" b="1" baseline="-25000" dirty="0">
                <a:solidFill>
                  <a:srgbClr val="0070C0"/>
                </a:solidFill>
              </a:rPr>
              <a:t>4</a:t>
            </a:r>
            <a:r>
              <a:rPr lang="el-GR" sz="2400" b="1" baseline="30000" dirty="0">
                <a:solidFill>
                  <a:srgbClr val="0070C0"/>
                </a:solidFill>
              </a:rPr>
              <a:t>-</a:t>
            </a:r>
            <a:r>
              <a:rPr lang="el-GR" sz="2400" b="1" dirty="0">
                <a:solidFill>
                  <a:srgbClr val="0070C0"/>
                </a:solidFill>
              </a:rPr>
              <a:t>/</a:t>
            </a:r>
            <a:r>
              <a:rPr lang="en-US" sz="2400" b="1" dirty="0">
                <a:solidFill>
                  <a:srgbClr val="0070C0"/>
                </a:solidFill>
              </a:rPr>
              <a:t>HPO</a:t>
            </a:r>
            <a:r>
              <a:rPr lang="el-GR" sz="2400" b="1" baseline="-25000" dirty="0" smtClean="0">
                <a:solidFill>
                  <a:srgbClr val="0070C0"/>
                </a:solidFill>
              </a:rPr>
              <a:t>4</a:t>
            </a:r>
            <a:r>
              <a:rPr lang="el-GR" sz="2400" b="1" baseline="30000" dirty="0" smtClean="0">
                <a:solidFill>
                  <a:srgbClr val="0070C0"/>
                </a:solidFill>
              </a:rPr>
              <a:t>2-</a:t>
            </a:r>
            <a:endParaRPr lang="el-GR" sz="24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buFont typeface="Wingdings" charset="2"/>
              <a:buChar char="ü"/>
            </a:pPr>
            <a:r>
              <a:rPr lang="el-GR" sz="2400" dirty="0"/>
              <a:t>Τα ρυθμιστικά διαλύματα απαντούν </a:t>
            </a:r>
            <a:r>
              <a:rPr lang="el-GR" sz="2400" b="1" dirty="0">
                <a:solidFill>
                  <a:srgbClr val="0070C0"/>
                </a:solidFill>
              </a:rPr>
              <a:t>διαφορετικά στο χρόνο και στο </a:t>
            </a:r>
            <a:r>
              <a:rPr lang="el-GR" sz="2400" b="1" dirty="0" smtClean="0">
                <a:solidFill>
                  <a:srgbClr val="0070C0"/>
                </a:solidFill>
              </a:rPr>
              <a:t>χώρο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5802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66" y="552450"/>
            <a:ext cx="3877733" cy="581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4" y="1479550"/>
            <a:ext cx="6751192" cy="4889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7310966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+mn-lt"/>
                <a:ea typeface="Cambria" charset="-95"/>
                <a:cs typeface="Cambria" charset="-95"/>
              </a:rPr>
              <a:t>ΕΥΧΑΡΙΣΤΩ</a:t>
            </a:r>
            <a:endParaRPr lang="en-US" sz="3200" dirty="0">
              <a:latin typeface="+mn-lt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397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ΟΞΕΟΒΑΣΙΚΗ ΙΣΟΡΡΟΠΙΑ</a:t>
            </a:r>
            <a:endParaRPr lang="en-US" sz="3200" dirty="0"/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41885"/>
            <a:ext cx="12192000" cy="11719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dirty="0"/>
              <a:t>ε</a:t>
            </a:r>
            <a:r>
              <a:rPr lang="el-GR" sz="2400" dirty="0" smtClean="0"/>
              <a:t>ίναι το σύνολο των μηχανισμών που διατηρούν την </a:t>
            </a:r>
            <a:r>
              <a:rPr lang="en-US" sz="2400" b="1" dirty="0" smtClean="0">
                <a:solidFill>
                  <a:srgbClr val="FF0000"/>
                </a:solidFill>
              </a:rPr>
              <a:t>[H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] </a:t>
            </a:r>
            <a:r>
              <a:rPr lang="el-GR" sz="2400" b="1" dirty="0" smtClean="0">
                <a:solidFill>
                  <a:srgbClr val="FF0000"/>
                </a:solidFill>
              </a:rPr>
              <a:t>σε σταθερά επίπεδα</a:t>
            </a:r>
          </a:p>
          <a:p>
            <a:pPr marL="0" indent="0" algn="ctr">
              <a:buNone/>
            </a:pPr>
            <a:r>
              <a:rPr lang="el-GR" sz="2400" dirty="0" smtClean="0"/>
              <a:t>για διατήρηση της </a:t>
            </a:r>
            <a:r>
              <a:rPr lang="el-GR" sz="2400" b="1" dirty="0" smtClean="0">
                <a:solidFill>
                  <a:srgbClr val="FF0000"/>
                </a:solidFill>
              </a:rPr>
              <a:t>φυσιολογικής κυτταρικής λειτουργίας </a:t>
            </a: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206500" y="2851807"/>
            <a:ext cx="10706100" cy="261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l-GR" sz="2400" dirty="0" smtClean="0"/>
              <a:t>Χημική εξισορρόπηση με </a:t>
            </a:r>
            <a:r>
              <a:rPr lang="el-GR" sz="2400" b="1" dirty="0" smtClean="0">
                <a:solidFill>
                  <a:srgbClr val="0070C0"/>
                </a:solidFill>
              </a:rPr>
              <a:t>ρυθμιστικά διαλύματα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       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r>
              <a:rPr lang="el-GR" sz="2400" dirty="0" smtClean="0"/>
              <a:t>Ρύθμιση </a:t>
            </a:r>
            <a:r>
              <a:rPr lang="en-US" sz="2400" dirty="0" smtClean="0"/>
              <a:t>PC</a:t>
            </a:r>
            <a:r>
              <a:rPr lang="el-GR" sz="2400" dirty="0" smtClean="0"/>
              <a:t>Ο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l-GR" sz="2400" b="1" dirty="0" smtClean="0">
                <a:solidFill>
                  <a:srgbClr val="0070C0"/>
                </a:solidFill>
              </a:rPr>
              <a:t>κυψελιδικό αερισμό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endParaRPr lang="el-GR" sz="2400" dirty="0" smtClean="0"/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r>
              <a:rPr lang="el-GR" sz="2400" dirty="0" smtClean="0"/>
              <a:t>Ρύθμιση [</a:t>
            </a: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 </a:t>
            </a:r>
            <a:r>
              <a:rPr lang="el-GR" sz="2400" dirty="0" smtClean="0"/>
              <a:t>με </a:t>
            </a:r>
            <a:r>
              <a:rPr lang="el-GR" sz="2400" b="1" dirty="0" smtClean="0">
                <a:solidFill>
                  <a:srgbClr val="0070C0"/>
                </a:solidFill>
              </a:rPr>
              <a:t>νεφρική αποβολή Η</a:t>
            </a:r>
            <a:r>
              <a:rPr lang="el-GR" sz="2400" b="1" baseline="30000" dirty="0" smtClean="0">
                <a:solidFill>
                  <a:srgbClr val="0070C0"/>
                </a:solidFill>
              </a:rPr>
              <a:t>+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l-GR" sz="2400" dirty="0" smtClean="0"/>
          </a:p>
          <a:p>
            <a:pPr marL="457200" indent="-457200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5086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ΟΞΕΟΒΑΣΙΚΗ ΙΣΟΡΡΟΠΙΑ</a:t>
            </a:r>
            <a:endParaRPr lang="en-US" sz="3200" dirty="0"/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41885"/>
            <a:ext cx="12192000" cy="11719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dirty="0"/>
              <a:t>ε</a:t>
            </a:r>
            <a:r>
              <a:rPr lang="el-GR" sz="2400" dirty="0" smtClean="0"/>
              <a:t>ίναι το σύνολο των μηχανισμών που διατηρούν την </a:t>
            </a:r>
            <a:r>
              <a:rPr lang="en-US" sz="2400" b="1" dirty="0" smtClean="0">
                <a:solidFill>
                  <a:srgbClr val="FF0000"/>
                </a:solidFill>
              </a:rPr>
              <a:t>[H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] </a:t>
            </a:r>
            <a:r>
              <a:rPr lang="el-GR" sz="2400" b="1" dirty="0" smtClean="0">
                <a:solidFill>
                  <a:srgbClr val="FF0000"/>
                </a:solidFill>
              </a:rPr>
              <a:t>σε σταθερά επίπεδα</a:t>
            </a:r>
          </a:p>
          <a:p>
            <a:pPr marL="0" indent="0" algn="ctr">
              <a:buNone/>
            </a:pPr>
            <a:r>
              <a:rPr lang="el-GR" sz="2400" dirty="0" smtClean="0"/>
              <a:t>για διατήρηση της </a:t>
            </a:r>
            <a:r>
              <a:rPr lang="el-GR" sz="2400" b="1" dirty="0" smtClean="0">
                <a:solidFill>
                  <a:srgbClr val="FF0000"/>
                </a:solidFill>
              </a:rPr>
              <a:t>φυσιολογικής κυτταρικής λειτουργίας </a:t>
            </a: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206500" y="2851807"/>
            <a:ext cx="10706100" cy="261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l-GR" sz="2400" dirty="0" smtClean="0"/>
              <a:t>Χημική εξισορρόπηση με </a:t>
            </a:r>
            <a:r>
              <a:rPr lang="el-GR" sz="2400" b="1" dirty="0" smtClean="0">
                <a:solidFill>
                  <a:srgbClr val="0070C0"/>
                </a:solidFill>
              </a:rPr>
              <a:t>ρυθμιστικά διαλύματα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       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Ρύθμιση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PC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Ο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με </a:t>
            </a:r>
            <a:r>
              <a:rPr lang="el-GR" sz="2400" b="1" dirty="0" smtClean="0">
                <a:solidFill>
                  <a:schemeClr val="bg1">
                    <a:lumMod val="75000"/>
                  </a:schemeClr>
                </a:solidFill>
              </a:rPr>
              <a:t>κυψελιδικό αερισμό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endParaRPr lang="el-G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Ρύθμιση [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HCO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US" sz="2400" baseline="30000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] </a:t>
            </a:r>
            <a:r>
              <a:rPr lang="el-GR" sz="2400" dirty="0" smtClean="0">
                <a:solidFill>
                  <a:schemeClr val="bg1">
                    <a:lumMod val="75000"/>
                  </a:schemeClr>
                </a:solidFill>
              </a:rPr>
              <a:t>με </a:t>
            </a:r>
            <a:r>
              <a:rPr lang="el-GR" sz="2400" b="1" dirty="0" smtClean="0">
                <a:solidFill>
                  <a:schemeClr val="bg1">
                    <a:lumMod val="75000"/>
                  </a:schemeClr>
                </a:solidFill>
              </a:rPr>
              <a:t>νεφρική αποβολή Η</a:t>
            </a:r>
            <a:r>
              <a:rPr lang="el-GR" sz="2400" b="1" baseline="300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l-GR" sz="2400" dirty="0" smtClean="0"/>
          </a:p>
          <a:p>
            <a:pPr marL="457200" indent="-457200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5611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ΟΞΕΑ ΚΑΙ ΒΑΣΕΙΣ</a:t>
            </a:r>
            <a:endParaRPr lang="en-US" sz="3200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39019" y="1320037"/>
            <a:ext cx="10913962" cy="523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ΟΡΙΣΜΟΣ </a:t>
            </a:r>
            <a:r>
              <a:rPr lang="en-US" sz="2400" b="1" u="sng" dirty="0" smtClean="0">
                <a:solidFill>
                  <a:srgbClr val="0070C0"/>
                </a:solidFill>
              </a:rPr>
              <a:t>KATA BRONSTED - LAWRY</a:t>
            </a:r>
            <a:endParaRPr lang="en-US" sz="2400" b="1" u="sng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ΗΑ </a:t>
            </a:r>
            <a:r>
              <a:rPr 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l-GR" sz="2400" u="sng" dirty="0" smtClean="0">
                <a:solidFill>
                  <a:srgbClr val="0070C0"/>
                </a:solidFill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b="1" u="sng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l-GR" sz="2400" b="1" u="sng" dirty="0" smtClean="0">
                <a:solidFill>
                  <a:srgbClr val="0070C0"/>
                </a:solidFill>
              </a:rPr>
              <a:t>Η</a:t>
            </a:r>
            <a:r>
              <a:rPr lang="el-GR" sz="2400" b="1" u="sng" baseline="30000" dirty="0">
                <a:solidFill>
                  <a:srgbClr val="0070C0"/>
                </a:solidFill>
              </a:rPr>
              <a:t>+</a:t>
            </a:r>
            <a:r>
              <a:rPr lang="el-GR" sz="2400" b="1" u="sng" dirty="0">
                <a:solidFill>
                  <a:srgbClr val="0070C0"/>
                </a:solidFill>
              </a:rPr>
              <a:t> + Α</a:t>
            </a:r>
            <a:r>
              <a:rPr lang="el-GR" sz="2400" b="1" u="sng" baseline="30000" dirty="0">
                <a:solidFill>
                  <a:srgbClr val="0070C0"/>
                </a:solidFill>
              </a:rPr>
              <a:t>-</a:t>
            </a:r>
            <a:endParaRPr lang="el-GR" sz="2400" u="sng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l-GR" sz="2400" dirty="0" smtClean="0">
              <a:solidFill>
                <a:srgbClr val="000000"/>
              </a:solidFill>
              <a:ea typeface="Calibri" charset="-95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H</a:t>
            </a:r>
            <a:r>
              <a:rPr lang="en-US" sz="2400" baseline="-25000" dirty="0" smtClean="0">
                <a:solidFill>
                  <a:srgbClr val="000000"/>
                </a:solidFill>
                <a:ea typeface="Calibri" charset="-95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  <a:ea typeface="Calibri" charset="-95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  </a:t>
            </a:r>
            <a:r>
              <a:rPr lang="el-GR" sz="2400" dirty="0" smtClean="0">
                <a:solidFill>
                  <a:srgbClr val="000000"/>
                </a:solidFill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dirty="0" smtClean="0">
                <a:solidFill>
                  <a:srgbClr val="000000"/>
                </a:solidFill>
                <a:ea typeface="Calibri" charset="-95"/>
              </a:rPr>
              <a:t>  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H</a:t>
            </a:r>
            <a:r>
              <a:rPr lang="en-US" sz="2400" baseline="30000" dirty="0">
                <a:solidFill>
                  <a:srgbClr val="000000"/>
                </a:solidFill>
                <a:ea typeface="Calibri" charset="-95"/>
              </a:rPr>
              <a:t>+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 + HCO</a:t>
            </a:r>
            <a:r>
              <a:rPr lang="en-US" sz="2400" baseline="-25000" dirty="0">
                <a:solidFill>
                  <a:srgbClr val="000000"/>
                </a:solidFill>
                <a:ea typeface="Calibri" charset="-95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ea typeface="Calibri" charset="-95"/>
              </a:rPr>
              <a:t>-</a:t>
            </a:r>
            <a:endParaRPr lang="el-GR" sz="2400" dirty="0">
              <a:ea typeface="Calibri" charset="-95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                                                          HCl        </a:t>
            </a:r>
            <a:r>
              <a:rPr lang="el-GR" sz="2400" dirty="0" smtClean="0">
                <a:solidFill>
                  <a:srgbClr val="000000"/>
                </a:solidFill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dirty="0" smtClean="0">
                <a:solidFill>
                  <a:srgbClr val="000000"/>
                </a:solidFill>
                <a:ea typeface="Calibri" charset="-95"/>
              </a:rPr>
              <a:t>  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H</a:t>
            </a:r>
            <a:r>
              <a:rPr lang="en-US" sz="2400" baseline="30000" dirty="0">
                <a:solidFill>
                  <a:srgbClr val="000000"/>
                </a:solidFill>
                <a:ea typeface="Calibri" charset="-95"/>
              </a:rPr>
              <a:t>+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 + Cl</a:t>
            </a:r>
            <a:r>
              <a:rPr lang="en-US" sz="2400" baseline="30000" dirty="0">
                <a:solidFill>
                  <a:srgbClr val="000000"/>
                </a:solidFill>
                <a:ea typeface="Calibri" charset="-95"/>
              </a:rPr>
              <a:t>-</a:t>
            </a:r>
            <a:endParaRPr lang="el-GR" sz="2400" dirty="0">
              <a:ea typeface="Calibri" charset="-95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                                                          NH</a:t>
            </a:r>
            <a:r>
              <a:rPr lang="en-US" sz="2400" baseline="-25000" dirty="0" smtClean="0">
                <a:solidFill>
                  <a:srgbClr val="000000"/>
                </a:solidFill>
                <a:ea typeface="Calibri" charset="-95"/>
              </a:rPr>
              <a:t>4</a:t>
            </a:r>
            <a:r>
              <a:rPr lang="en-US" sz="2400" baseline="30000" dirty="0" smtClean="0">
                <a:solidFill>
                  <a:srgbClr val="000000"/>
                </a:solidFill>
                <a:ea typeface="Calibri" charset="-95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 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H</a:t>
            </a:r>
            <a:r>
              <a:rPr lang="en-US" sz="2400" baseline="30000" dirty="0">
                <a:solidFill>
                  <a:srgbClr val="000000"/>
                </a:solidFill>
                <a:ea typeface="Calibri" charset="-95"/>
              </a:rPr>
              <a:t>+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 + NH</a:t>
            </a:r>
            <a:r>
              <a:rPr lang="en-US" sz="2400" baseline="-25000" dirty="0">
                <a:solidFill>
                  <a:srgbClr val="000000"/>
                </a:solidFill>
                <a:ea typeface="Calibri" charset="-95"/>
              </a:rPr>
              <a:t>3</a:t>
            </a:r>
            <a:endParaRPr lang="el-GR" sz="2400" dirty="0">
              <a:ea typeface="Calibri" charset="-95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                                                          H</a:t>
            </a:r>
            <a:r>
              <a:rPr lang="en-US" sz="2400" baseline="-25000" dirty="0" smtClean="0">
                <a:solidFill>
                  <a:srgbClr val="000000"/>
                </a:solidFill>
                <a:ea typeface="Calibri" charset="-95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PO</a:t>
            </a:r>
            <a:r>
              <a:rPr lang="en-US" sz="2400" baseline="-25000" dirty="0" smtClean="0">
                <a:solidFill>
                  <a:srgbClr val="000000"/>
                </a:solidFill>
                <a:ea typeface="Calibri" charset="-95"/>
              </a:rPr>
              <a:t>4</a:t>
            </a:r>
            <a:r>
              <a:rPr lang="en-US" sz="2400" baseline="30000" dirty="0" smtClean="0">
                <a:solidFill>
                  <a:srgbClr val="000000"/>
                </a:solidFill>
                <a:ea typeface="Calibri" charset="-95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  H</a:t>
            </a:r>
            <a:r>
              <a:rPr lang="en-US" sz="2400" baseline="30000" dirty="0">
                <a:solidFill>
                  <a:srgbClr val="000000"/>
                </a:solidFill>
                <a:ea typeface="Calibri" charset="-95"/>
              </a:rPr>
              <a:t>+</a:t>
            </a:r>
            <a:r>
              <a:rPr lang="en-US" sz="2400" dirty="0">
                <a:solidFill>
                  <a:srgbClr val="000000"/>
                </a:solidFill>
                <a:ea typeface="Calibri" charset="-95"/>
              </a:rPr>
              <a:t> + HPO</a:t>
            </a:r>
            <a:r>
              <a:rPr lang="en-US" sz="2400" baseline="-25000" dirty="0">
                <a:solidFill>
                  <a:srgbClr val="000000"/>
                </a:solidFill>
                <a:ea typeface="Calibri" charset="-95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ea typeface="Calibri" charset="-95"/>
              </a:rPr>
              <a:t>2-</a:t>
            </a:r>
            <a:endParaRPr lang="el-GR" sz="2400" dirty="0">
              <a:ea typeface="Calibri" charset="-95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                                                            </a:t>
            </a:r>
            <a:r>
              <a:rPr lang="el-GR" sz="2400" dirty="0" smtClean="0">
                <a:solidFill>
                  <a:srgbClr val="000000"/>
                </a:solidFill>
                <a:ea typeface="Calibri" charset="-95"/>
              </a:rPr>
              <a:t>(</a:t>
            </a:r>
            <a:r>
              <a:rPr lang="el-GR" sz="2400" dirty="0">
                <a:solidFill>
                  <a:srgbClr val="000000"/>
                </a:solidFill>
                <a:ea typeface="Calibri" charset="-95"/>
              </a:rPr>
              <a:t>Οξύ)              </a:t>
            </a:r>
            <a:r>
              <a:rPr lang="en-US" sz="2400" dirty="0" smtClean="0">
                <a:solidFill>
                  <a:srgbClr val="000000"/>
                </a:solidFill>
                <a:ea typeface="Calibri" charset="-95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ea typeface="Calibri" charset="-95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Calibri" charset="-95"/>
              </a:rPr>
              <a:t>(Βάση</a:t>
            </a:r>
            <a:r>
              <a:rPr lang="el-GR" sz="2400" dirty="0" smtClean="0">
                <a:solidFill>
                  <a:srgbClr val="000000"/>
                </a:solidFill>
                <a:ea typeface="Calibri" charset="-95"/>
              </a:rPr>
              <a:t>)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l-GR" sz="2400" dirty="0">
              <a:solidFill>
                <a:srgbClr val="000000"/>
              </a:solidFill>
              <a:ea typeface="Calibri" charset="-95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  <a:ea typeface="Calibri" charset="-95"/>
              </a:rPr>
              <a:t>(</a:t>
            </a:r>
            <a:r>
              <a:rPr lang="el-GR" sz="2400" b="1" dirty="0" smtClean="0">
                <a:solidFill>
                  <a:srgbClr val="0070C0"/>
                </a:solidFill>
                <a:ea typeface="Calibri" charset="-95"/>
              </a:rPr>
              <a:t>ιδιότητα ανεξάρτητη </a:t>
            </a:r>
            <a:r>
              <a:rPr lang="el-GR" sz="2400" b="1" dirty="0">
                <a:solidFill>
                  <a:srgbClr val="0070C0"/>
                </a:solidFill>
                <a:ea typeface="Calibri" charset="-95"/>
              </a:rPr>
              <a:t>του </a:t>
            </a:r>
            <a:r>
              <a:rPr lang="el-GR" sz="2400" b="1" dirty="0" smtClean="0">
                <a:solidFill>
                  <a:srgbClr val="0070C0"/>
                </a:solidFill>
                <a:ea typeface="Calibri" charset="-95"/>
              </a:rPr>
              <a:t>φορτίου</a:t>
            </a:r>
            <a:r>
              <a:rPr lang="en-US" sz="2400" b="1" dirty="0" smtClean="0">
                <a:solidFill>
                  <a:srgbClr val="0070C0"/>
                </a:solidFill>
                <a:ea typeface="Calibri" charset="-95"/>
              </a:rPr>
              <a:t> </a:t>
            </a:r>
            <a:r>
              <a:rPr lang="el-GR" sz="2400" b="1" dirty="0" smtClean="0">
                <a:solidFill>
                  <a:srgbClr val="0070C0"/>
                </a:solidFill>
                <a:ea typeface="Calibri" charset="-95"/>
              </a:rPr>
              <a:t>του μορίου)</a:t>
            </a:r>
            <a:endParaRPr lang="en-US" sz="2400" b="1" dirty="0">
              <a:solidFill>
                <a:srgbClr val="0070C0"/>
              </a:solidFill>
              <a:ea typeface="Calibri" charset="-95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l-GR" sz="2400" dirty="0">
              <a:ea typeface="Calibri" charset="-95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72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ΟΞΕΑ ΚΑΙ ΒΑΣΕΙΣ</a:t>
            </a:r>
            <a:endParaRPr lang="en-US" sz="32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67159" y="1325563"/>
            <a:ext cx="11101569" cy="523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l-GR" sz="2400" b="1" u="sng" dirty="0" smtClean="0">
                <a:solidFill>
                  <a:srgbClr val="0070C0"/>
                </a:solidFill>
              </a:rPr>
              <a:t>ΝΟΜΟΣ ΧΗΜΙΚΗΣ ΙΣΟΡΡΟΠΙΑΣ  Ή ΔΡΑΣΗΣ ΜΑΖΩΝ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b="1" u="sng" dirty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el-GR" sz="2400" dirty="0" smtClean="0"/>
              <a:t>Η ταχύτητα μίας αντίδρασης είναι ανάλογη</a:t>
            </a:r>
            <a:r>
              <a:rPr lang="en-US" sz="2400" dirty="0" smtClean="0"/>
              <a:t> </a:t>
            </a:r>
            <a:r>
              <a:rPr lang="el-GR" sz="2400" dirty="0" smtClean="0"/>
              <a:t>του γινομένου των αντιδρώντων</a:t>
            </a:r>
            <a:endParaRPr lang="el-GR" sz="2400" dirty="0"/>
          </a:p>
          <a:p>
            <a:pPr algn="ctr">
              <a:buNone/>
              <a:defRPr/>
            </a:pPr>
            <a:r>
              <a:rPr lang="el-GR" sz="2400" b="1" dirty="0">
                <a:solidFill>
                  <a:srgbClr val="FF0000"/>
                </a:solidFill>
              </a:rPr>
              <a:t>ΗΑ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  <a:ea typeface="Calibri" charset="-95"/>
                <a:cs typeface="Arial" charset="-95"/>
                <a:sym typeface="Symbol" charset="2"/>
              </a:rPr>
              <a:t></a:t>
            </a:r>
            <a:r>
              <a:rPr lang="el-GR" sz="2400" b="1" dirty="0">
                <a:solidFill>
                  <a:srgbClr val="FF0000"/>
                </a:solidFill>
              </a:rPr>
              <a:t> Η</a:t>
            </a:r>
            <a:r>
              <a:rPr lang="el-GR" sz="2400" b="1" baseline="30000" dirty="0">
                <a:solidFill>
                  <a:srgbClr val="FF0000"/>
                </a:solidFill>
              </a:rPr>
              <a:t>+</a:t>
            </a:r>
            <a:r>
              <a:rPr lang="el-GR" sz="2400" b="1" dirty="0">
                <a:solidFill>
                  <a:srgbClr val="FF0000"/>
                </a:solidFill>
              </a:rPr>
              <a:t> + 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-</a:t>
            </a:r>
          </a:p>
          <a:p>
            <a:pPr algn="ctr">
              <a:buNone/>
              <a:defRPr/>
            </a:pPr>
            <a:endParaRPr lang="el-GR" sz="2400" baseline="30000" dirty="0" smtClean="0"/>
          </a:p>
          <a:p>
            <a:pPr algn="ctr">
              <a:buNone/>
              <a:defRPr/>
            </a:pPr>
            <a:r>
              <a:rPr lang="el-GR" sz="2400" dirty="0" smtClean="0"/>
              <a:t>με την </a:t>
            </a:r>
            <a:r>
              <a:rPr lang="en-US" sz="2400" b="1" dirty="0" smtClean="0">
                <a:solidFill>
                  <a:srgbClr val="FF0000"/>
                </a:solidFill>
              </a:rPr>
              <a:t>Ka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= [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+</a:t>
            </a:r>
            <a:r>
              <a:rPr lang="el-GR" sz="2400" b="1" dirty="0" smtClean="0">
                <a:solidFill>
                  <a:srgbClr val="FF0000"/>
                </a:solidFill>
              </a:rPr>
              <a:t>]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</a:rPr>
              <a:t>[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l-GR" sz="2400" b="1" baseline="30000" dirty="0">
                <a:solidFill>
                  <a:srgbClr val="FF0000"/>
                </a:solidFill>
              </a:rPr>
              <a:t>-</a:t>
            </a:r>
            <a:r>
              <a:rPr lang="el-GR" sz="2400" b="1" dirty="0">
                <a:solidFill>
                  <a:srgbClr val="FF0000"/>
                </a:solidFill>
              </a:rPr>
              <a:t>] / [</a:t>
            </a:r>
            <a:r>
              <a:rPr lang="en-US" sz="2400" b="1" dirty="0">
                <a:solidFill>
                  <a:srgbClr val="FF0000"/>
                </a:solidFill>
              </a:rPr>
              <a:t>HA</a:t>
            </a:r>
            <a:r>
              <a:rPr lang="el-GR" sz="2400" b="1" dirty="0" smtClean="0">
                <a:solidFill>
                  <a:srgbClr val="FF0000"/>
                </a:solidFill>
              </a:rPr>
              <a:t>]</a:t>
            </a:r>
          </a:p>
          <a:p>
            <a:pPr algn="ctr">
              <a:buNone/>
              <a:defRPr/>
            </a:pPr>
            <a:r>
              <a:rPr lang="el-GR" sz="2400" dirty="0"/>
              <a:t>ν</a:t>
            </a:r>
            <a:r>
              <a:rPr lang="el-GR" sz="2400" dirty="0" smtClean="0"/>
              <a:t>α καθορίζει τον ιοντισμό ή διάσταση του κάθε μορίου.</a:t>
            </a:r>
            <a:endParaRPr lang="en-US" sz="2400" dirty="0" smtClean="0"/>
          </a:p>
          <a:p>
            <a:pPr algn="ctr">
              <a:buNone/>
              <a:defRPr/>
            </a:pPr>
            <a:endParaRPr lang="en-US" sz="2400" dirty="0"/>
          </a:p>
          <a:p>
            <a:pPr algn="ctr">
              <a:buNone/>
              <a:defRPr/>
            </a:pPr>
            <a:r>
              <a:rPr lang="el-GR" sz="2400" dirty="0" smtClean="0"/>
              <a:t>Όταν </a:t>
            </a:r>
            <a:r>
              <a:rPr lang="en-US" sz="2400" dirty="0" smtClean="0"/>
              <a:t>pH = </a:t>
            </a:r>
            <a:r>
              <a:rPr lang="en-US" sz="2400" dirty="0" err="1" smtClean="0"/>
              <a:t>pka</a:t>
            </a:r>
            <a:endParaRPr lang="en-US" sz="2400" dirty="0" smtClean="0"/>
          </a:p>
          <a:p>
            <a:pPr algn="ctr">
              <a:buNone/>
              <a:defRPr/>
            </a:pPr>
            <a:r>
              <a:rPr lang="el-GR" sz="2400" dirty="0" smtClean="0"/>
              <a:t>το μόριο είναι κατά 50% ιοντισμένο.</a:t>
            </a:r>
            <a:endParaRPr lang="el-GR" sz="2400" dirty="0"/>
          </a:p>
          <a:p>
            <a:pPr algn="ctr">
              <a:buNone/>
              <a:defRPr/>
            </a:pPr>
            <a:endParaRPr lang="el-GR" sz="2400" dirty="0" smtClean="0"/>
          </a:p>
          <a:p>
            <a:pPr algn="ctr">
              <a:buNone/>
              <a:defRPr/>
            </a:pPr>
            <a:endParaRPr lang="el-GR" sz="2400" dirty="0"/>
          </a:p>
          <a:p>
            <a:pPr algn="ctr">
              <a:buNone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253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29830</TotalTime>
  <Words>2712</Words>
  <Application>Microsoft Office PowerPoint</Application>
  <PresentationFormat>Προσαρμογή</PresentationFormat>
  <Paragraphs>774</Paragraphs>
  <Slides>54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Office Theme</vt:lpstr>
      <vt:lpstr>Παρουσίαση του PowerPoint</vt:lpstr>
      <vt:lpstr>Παρουσίαση του PowerPoint</vt:lpstr>
      <vt:lpstr>ΠΕΡΙΕΧΟΜΕΝΑ</vt:lpstr>
      <vt:lpstr>ΠΕΡΙΕΧΟΜΕΝΑ</vt:lpstr>
      <vt:lpstr>ΣΤΟΝ ΟΡΓΑΝΙΣΜΟ, Η [Η+] ΠΑΡΑΜΕΝΕΙ ΣΤΑΘΕΡΗ (40 nmol/l)</vt:lpstr>
      <vt:lpstr>ΟΞΕΟΒΑΣΙΚΗ ΙΣΟΡΡΟΠΙΑ</vt:lpstr>
      <vt:lpstr>ΟΞΕΟΒΑΣΙΚΗ ΙΣΟΡΡΟΠΙΑ</vt:lpstr>
      <vt:lpstr>ΟΞΕΑ ΚΑΙ ΒΑΣΕΙΣ</vt:lpstr>
      <vt:lpstr>ΟΞΕΑ ΚΑΙ ΒΑΣΕΙΣ</vt:lpstr>
      <vt:lpstr>ΟΞΕΑ ΚΑΙ ΒΑΣΕΙΣ</vt:lpstr>
      <vt:lpstr>ΗΜΕΡΗΣΙΑ ΠΑΡΑΓΩΓΗ ΟΞΕΩΝ ΣΤΟΝ ΟΡΓΑΝΙΣΜΟ</vt:lpstr>
      <vt:lpstr>ΡΥΘΜΙΣΤΙΚΑ ΔΙΑΛΥΜΑΤΑ - ΟΡΙΣΜΟΣ</vt:lpstr>
      <vt:lpstr>ΠΕΡΙΕΧΟΜΕΝΑ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ΡΥΘΜΙΣΤΙΚΑ ΔΙΑΛΥΜΑΤΑ ΣΤΟΝ ΟΡΓΑΝΙΣΜΟ</vt:lpstr>
      <vt:lpstr>ΠΕΡΙΕΧΟΜΕΝΑ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ΡΥΘΜΙΣΤΙΚΑ ΔΙΑΛΥΜΑΤΑ ΣΤΙΣ ΟΒΔ</vt:lpstr>
      <vt:lpstr>ΠΕΡΙΕΧΟΜΕΝΑ</vt:lpstr>
      <vt:lpstr>ΣΥΜΠΕΡΑΣΜΑΤΑ</vt:lpstr>
      <vt:lpstr>ΕΥΧΑΡΙΣΤΩ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Frangou</dc:creator>
  <cp:lastModifiedBy>skn</cp:lastModifiedBy>
  <cp:revision>267</cp:revision>
  <dcterms:created xsi:type="dcterms:W3CDTF">2017-08-24T06:10:51Z</dcterms:created>
  <dcterms:modified xsi:type="dcterms:W3CDTF">2017-09-24T06:15:28Z</dcterms:modified>
</cp:coreProperties>
</file>